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5" r:id="rId2"/>
    <p:sldId id="284" r:id="rId3"/>
    <p:sldId id="288" r:id="rId4"/>
    <p:sldId id="285" r:id="rId5"/>
    <p:sldId id="293" r:id="rId6"/>
    <p:sldId id="294" r:id="rId7"/>
    <p:sldId id="280" r:id="rId8"/>
    <p:sldId id="295" r:id="rId9"/>
    <p:sldId id="296" r:id="rId10"/>
    <p:sldId id="297" r:id="rId11"/>
    <p:sldId id="330" r:id="rId12"/>
    <p:sldId id="299" r:id="rId13"/>
    <p:sldId id="298" r:id="rId14"/>
    <p:sldId id="300" r:id="rId15"/>
    <p:sldId id="301" r:id="rId16"/>
    <p:sldId id="302" r:id="rId17"/>
    <p:sldId id="304" r:id="rId18"/>
    <p:sldId id="303" r:id="rId19"/>
    <p:sldId id="305" r:id="rId20"/>
    <p:sldId id="306" r:id="rId21"/>
    <p:sldId id="307" r:id="rId22"/>
    <p:sldId id="308" r:id="rId23"/>
    <p:sldId id="309" r:id="rId24"/>
    <p:sldId id="310"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761E6F-0EF6-88A5-E57B-729373DA3B0F}" name="Mike Higton" initials="MH" userId="08d9ede1d7f64cd9" providerId="Windows Live"/>
  <p188:author id="{8FEC87E9-D0F0-98AB-F8A6-63BF8193D919}" name="BIRD, ALYSON F." initials="BF" userId="S::lsdm48@durham.ac.uk::c8c5edbf-49a3-45a5-96df-0a4236d16c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1"/>
    <a:srgbClr val="68246D"/>
    <a:srgbClr val="AF0822"/>
    <a:srgbClr val="54135A"/>
    <a:srgbClr val="00AEEF"/>
    <a:srgbClr val="109DEC"/>
    <a:srgbClr val="0A91C3"/>
    <a:srgbClr val="FFCE2D"/>
    <a:srgbClr val="9F9B4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61" autoAdjust="0"/>
    <p:restoredTop sz="94694"/>
  </p:normalViewPr>
  <p:slideViewPr>
    <p:cSldViewPr snapToGrid="0">
      <p:cViewPr varScale="1">
        <p:scale>
          <a:sx n="83" d="100"/>
          <a:sy n="83" d="100"/>
        </p:scale>
        <p:origin x="3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5ACD56-CA7D-3A42-9B42-9FD56464B91C}" type="datetimeFigureOut">
              <a:rPr lang="en-US" smtClean="0"/>
              <a:t>7/19/2024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38D3B8-2EC2-4F46-B8AF-ABD68D92145A}" type="slidenum">
              <a:rPr lang="en-US" smtClean="0"/>
              <a:t>‹#›</a:t>
            </a:fld>
            <a:endParaRPr lang="en-US"/>
          </a:p>
        </p:txBody>
      </p:sp>
    </p:spTree>
    <p:extLst>
      <p:ext uri="{BB962C8B-B14F-4D97-AF65-F5344CB8AC3E}">
        <p14:creationId xmlns:p14="http://schemas.microsoft.com/office/powerpoint/2010/main" val="23477774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74E3B-FF27-4989-AF8A-D9EB817AEE80}" type="datetimeFigureOut">
              <a:rPr lang="en-GB" smtClean="0"/>
              <a:t>19/07/2024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C1817-D86F-4C74-9AEA-8F3B95777654}" type="slidenum">
              <a:rPr lang="en-GB" smtClean="0"/>
              <a:t>‹#›</a:t>
            </a:fld>
            <a:endParaRPr lang="en-GB"/>
          </a:p>
        </p:txBody>
      </p:sp>
    </p:spTree>
    <p:extLst>
      <p:ext uri="{BB962C8B-B14F-4D97-AF65-F5344CB8AC3E}">
        <p14:creationId xmlns:p14="http://schemas.microsoft.com/office/powerpoint/2010/main" val="242857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urham Title Slide - Purple">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303283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urham Title Slide – Blu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17"/>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60207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urham Title Slide – Gold">
    <p:bg>
      <p:bgPr>
        <a:solidFill>
          <a:srgbClr val="B3BDB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16"/>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256894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urham Title Slide - Yellow">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6" name="Picture 15"/>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148831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urham Title Slide – Red">
    <p:bg>
      <p:bgPr>
        <a:solidFill>
          <a:srgbClr val="B6AAA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chemeClr val="tx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224778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rham Text Slide - 1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rgbClr val="54145A"/>
                </a:solidFill>
                <a:latin typeface="Arial"/>
                <a:cs typeface="Arial"/>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4" name="Content Placeholder 3"/>
          <p:cNvSpPr>
            <a:spLocks noGrp="1"/>
          </p:cNvSpPr>
          <p:nvPr>
            <p:ph sz="quarter" idx="11"/>
          </p:nvPr>
        </p:nvSpPr>
        <p:spPr>
          <a:xfrm>
            <a:off x="621553" y="1224708"/>
            <a:ext cx="5702678"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919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rham Text Slide - 2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rgbClr val="54145A"/>
                </a:solidFill>
                <a:latin typeface="Arial"/>
                <a:cs typeface="Arial"/>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10" name="Content Placeholder 3"/>
          <p:cNvSpPr>
            <a:spLocks noGrp="1"/>
          </p:cNvSpPr>
          <p:nvPr>
            <p:ph sz="quarter" idx="12"/>
          </p:nvPr>
        </p:nvSpPr>
        <p:spPr>
          <a:xfrm>
            <a:off x="621553" y="1224708"/>
            <a:ext cx="3807190"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12" name="Content Placeholder 3"/>
          <p:cNvSpPr>
            <a:spLocks noGrp="1"/>
          </p:cNvSpPr>
          <p:nvPr>
            <p:ph sz="quarter" idx="13"/>
          </p:nvPr>
        </p:nvSpPr>
        <p:spPr>
          <a:xfrm>
            <a:off x="4716751" y="1224708"/>
            <a:ext cx="3807190"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091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rham Text Slide - 3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chemeClr val="tx2"/>
                </a:solidFill>
                <a:latin typeface="Arial"/>
                <a:cs typeface="Arial"/>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12" name="Content Placeholder 3"/>
          <p:cNvSpPr>
            <a:spLocks noGrp="1"/>
          </p:cNvSpPr>
          <p:nvPr>
            <p:ph sz="quarter" idx="13"/>
          </p:nvPr>
        </p:nvSpPr>
        <p:spPr>
          <a:xfrm>
            <a:off x="621553"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14" name="Content Placeholder 3"/>
          <p:cNvSpPr>
            <a:spLocks noGrp="1"/>
          </p:cNvSpPr>
          <p:nvPr>
            <p:ph sz="quarter" idx="14"/>
          </p:nvPr>
        </p:nvSpPr>
        <p:spPr>
          <a:xfrm>
            <a:off x="3355221"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15" name="Content Placeholder 3"/>
          <p:cNvSpPr>
            <a:spLocks noGrp="1"/>
          </p:cNvSpPr>
          <p:nvPr>
            <p:ph sz="quarter" idx="15"/>
          </p:nvPr>
        </p:nvSpPr>
        <p:spPr>
          <a:xfrm>
            <a:off x="6088888"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77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rham Breaker Slide">
    <p:bg>
      <p:bgPr>
        <a:solidFill>
          <a:srgbClr val="A5C8D0"/>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6" name="Content Placeholder 3"/>
          <p:cNvSpPr>
            <a:spLocks noGrp="1"/>
          </p:cNvSpPr>
          <p:nvPr>
            <p:ph sz="quarter" idx="11"/>
          </p:nvPr>
        </p:nvSpPr>
        <p:spPr>
          <a:xfrm>
            <a:off x="2133494" y="1224708"/>
            <a:ext cx="5168900" cy="2914650"/>
          </a:xfrm>
        </p:spPr>
        <p:txBody>
          <a:bodyPr lIns="0" tIns="0" rIns="0" bIns="0">
            <a:noAutofit/>
          </a:bodyPr>
          <a:lstStyle>
            <a:lvl1pPr marL="0" indent="0">
              <a:spcBef>
                <a:spcPts val="1000"/>
              </a:spcBef>
              <a:buNone/>
              <a:defRPr sz="2400">
                <a:solidFill>
                  <a:srgbClr val="54145A"/>
                </a:solidFill>
                <a:latin typeface="Arial"/>
                <a:cs typeface="Arial"/>
              </a:defRPr>
            </a:lvl1pPr>
            <a:lvl2pPr marL="288000" indent="-288000">
              <a:spcBef>
                <a:spcPts val="1000"/>
              </a:spcBef>
              <a:buClr>
                <a:srgbClr val="68246D"/>
              </a:buClr>
              <a:buFont typeface="Arial"/>
              <a:buChar char="•"/>
              <a:defRPr sz="2400">
                <a:solidFill>
                  <a:srgbClr val="54145A"/>
                </a:solidFill>
                <a:latin typeface="Arial"/>
                <a:cs typeface="Arial"/>
              </a:defRPr>
            </a:lvl2pPr>
            <a:lvl3pPr marL="576000" indent="-288000">
              <a:spcBef>
                <a:spcPts val="1000"/>
              </a:spcBef>
              <a:buFont typeface="Lucida Grande"/>
              <a:buChar char="–"/>
              <a:defRPr sz="2400">
                <a:solidFill>
                  <a:srgbClr val="54145A"/>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4674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E1F0FCF-E24C-CA41-A373-9E4EFBCD4E25}" type="slidenum">
              <a:rPr lang="en-US" smtClean="0"/>
              <a:t>‹#›</a:t>
            </a:fld>
            <a:endParaRPr lang="en-US"/>
          </a:p>
        </p:txBody>
      </p:sp>
    </p:spTree>
    <p:extLst>
      <p:ext uri="{BB962C8B-B14F-4D97-AF65-F5344CB8AC3E}">
        <p14:creationId xmlns:p14="http://schemas.microsoft.com/office/powerpoint/2010/main" val="71378853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2" r:id="rId6"/>
    <p:sldLayoutId id="2147483659" r:id="rId7"/>
    <p:sldLayoutId id="2147483660" r:id="rId8"/>
    <p:sldLayoutId id="2147483658"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urham.ac.uk/departments/academic/common-awards/students/representati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durham.ac.uk/departments/academic/common-awards/students/student-surve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durham.ac.uk/departments/academic/common-awards/news--events/events-for-student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12.xml"/><Relationship Id="rId12" Type="http://schemas.openxmlformats.org/officeDocument/2006/relationships/slide" Target="slide26.xml"/><Relationship Id="rId17" Type="http://schemas.openxmlformats.org/officeDocument/2006/relationships/slide" Target="slide40.xml"/><Relationship Id="rId2" Type="http://schemas.openxmlformats.org/officeDocument/2006/relationships/slide" Target="slide4.xml"/><Relationship Id="rId16"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slide" Target="slide10.xml"/><Relationship Id="rId11" Type="http://schemas.openxmlformats.org/officeDocument/2006/relationships/slide" Target="slide25.xml"/><Relationship Id="rId5" Type="http://schemas.openxmlformats.org/officeDocument/2006/relationships/slide" Target="slide9.xml"/><Relationship Id="rId15" Type="http://schemas.openxmlformats.org/officeDocument/2006/relationships/slide" Target="slide35.xml"/><Relationship Id="rId10"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2" Type="http://schemas.openxmlformats.org/officeDocument/2006/relationships/hyperlink" Target="https://www.dur.ac.uk/ceremonies/congregation/acad-dres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durham.ac.uk/about-us/professional-services/ceremoni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pay.durham.ac.uk/student-document-registry-stor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hub.commonawards.org/"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mailto:ug-pgce.loans@durham.ac.uk"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ug-pgce.loans@durham.ac.uk"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durham.ac.uk/departments/academic/common-awards/students/adverse-circumstance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durham.ac.uk/departments/academic/common-awards/students/complaints-appeal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durham.ac.uk/departments/academic/common-awards/students/"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durham.ac.uk/departments/academic/common-awards/contact/contact-details-/#d.en.401606" TargetMode="External"/><Relationship Id="rId2" Type="http://schemas.openxmlformats.org/officeDocument/2006/relationships/hyperlink" Target="https://www.durham.ac.uk/departments/academic/common-awards/students/framework/" TargetMode="External"/><Relationship Id="rId1" Type="http://schemas.openxmlformats.org/officeDocument/2006/relationships/slideLayout" Target="../slideLayouts/slideLayout7.xml"/><Relationship Id="rId5" Type="http://schemas.openxmlformats.org/officeDocument/2006/relationships/hyperlink" Target="https://www.durham.ac.uk/departments/academic/common-awards/contact/contact-details-/#d.en.401600" TargetMode="External"/><Relationship Id="rId4" Type="http://schemas.openxmlformats.org/officeDocument/2006/relationships/hyperlink" Target="https://www.durham.ac.uk/departments/academic/common-awards/students/represent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durham.ac.uk/departments/academic/common-awards/students/framewor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durham.ac.uk/departments/academic/common-awards/news--events/events-for-student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to Durham University</a:t>
            </a:r>
          </a:p>
        </p:txBody>
      </p:sp>
      <p:sp>
        <p:nvSpPr>
          <p:cNvPr id="3" name="Subtitle 2"/>
          <p:cNvSpPr>
            <a:spLocks noGrp="1"/>
          </p:cNvSpPr>
          <p:nvPr>
            <p:ph type="subTitle" idx="1"/>
          </p:nvPr>
        </p:nvSpPr>
        <p:spPr/>
        <p:txBody>
          <a:bodyPr/>
          <a:lstStyle/>
          <a:p>
            <a:r>
              <a:rPr lang="en-US" dirty="0"/>
              <a:t>Common Awards Student Guide 2024/25</a:t>
            </a:r>
          </a:p>
        </p:txBody>
      </p:sp>
    </p:spTree>
    <p:extLst>
      <p:ext uri="{BB962C8B-B14F-4D97-AF65-F5344CB8AC3E}">
        <p14:creationId xmlns:p14="http://schemas.microsoft.com/office/powerpoint/2010/main" val="19666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Student representation</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69999"/>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How can I have a say in the running of Common Awards at a national level? </a:t>
            </a:r>
          </a:p>
          <a:p>
            <a:pPr marL="0" lvl="1" indent="0" algn="just">
              <a:spcBef>
                <a:spcPts val="800"/>
              </a:spcBef>
              <a:buClr>
                <a:srgbClr val="68246D"/>
              </a:buClr>
              <a:buNone/>
              <a:defRPr/>
            </a:pPr>
            <a:r>
              <a:rPr kumimoji="0" lang="en-GB" sz="1500" b="0" i="0" u="none" strike="noStrike" kern="1200" cap="none" spc="0" normalizeH="0" baseline="0" noProof="0">
                <a:ln>
                  <a:noFill/>
                </a:ln>
                <a:solidFill>
                  <a:srgbClr val="002A41"/>
                </a:solidFill>
                <a:effectLst/>
                <a:uLnTx/>
                <a:uFillTx/>
                <a:latin typeface="Arial"/>
                <a:ea typeface="+mn-ea"/>
                <a:cs typeface="Arial"/>
              </a:rPr>
              <a:t>The </a:t>
            </a:r>
            <a:r>
              <a:rPr kumimoji="0" lang="en-GB" sz="1500" b="1" i="0" u="none" strike="noStrike" kern="1200" cap="none" spc="0" normalizeH="0" baseline="0" noProof="0">
                <a:ln>
                  <a:noFill/>
                </a:ln>
                <a:solidFill>
                  <a:srgbClr val="002A41"/>
                </a:solidFill>
                <a:effectLst/>
                <a:uLnTx/>
                <a:uFillTx/>
                <a:latin typeface="Arial"/>
                <a:ea typeface="+mn-ea"/>
                <a:cs typeface="Arial"/>
              </a:rPr>
              <a:t>Common Awards Management Board (CAMB) </a:t>
            </a:r>
            <a:r>
              <a:rPr kumimoji="0" lang="en-GB" sz="1500" b="0" i="0" u="none" strike="noStrike" kern="1200" cap="none" spc="0" normalizeH="0" baseline="0" noProof="0">
                <a:ln>
                  <a:noFill/>
                </a:ln>
                <a:solidFill>
                  <a:srgbClr val="002A41"/>
                </a:solidFill>
                <a:effectLst/>
                <a:uLnTx/>
                <a:uFillTx/>
                <a:latin typeface="Arial"/>
                <a:ea typeface="+mn-ea"/>
                <a:cs typeface="Arial"/>
              </a:rPr>
              <a:t>is </a:t>
            </a:r>
            <a:r>
              <a:rPr lang="en-GB" sz="1500">
                <a:solidFill>
                  <a:srgbClr val="002A41"/>
                </a:solidFill>
                <a:latin typeface="Arial"/>
                <a:cs typeface="Arial"/>
              </a:rPr>
              <a:t>the </a:t>
            </a:r>
            <a:r>
              <a:rPr kumimoji="0" lang="en-GB" sz="1500" b="0" i="0" u="none" strike="noStrike" kern="1200" cap="none" spc="0" normalizeH="0" baseline="0" noProof="0">
                <a:ln>
                  <a:noFill/>
                </a:ln>
                <a:solidFill>
                  <a:srgbClr val="002A41"/>
                </a:solidFill>
                <a:effectLst/>
                <a:uLnTx/>
                <a:uFillTx/>
                <a:latin typeface="Arial"/>
                <a:ea typeface="+mn-ea"/>
                <a:cs typeface="Arial"/>
              </a:rPr>
              <a:t>committee with responsibility for and oversight of the quality and standards of the overarching Common Awards partnerships and programmes. The membership of the Board includes students from TEIs who represent the whole of the Common Awards student body. Student representatives are able to contribute to Common Awards decision-making, policy development and the ongoing monitoring and development of Common Awards on a national level.</a:t>
            </a:r>
            <a:r>
              <a:rPr lang="en-GB" sz="1500">
                <a:solidFill>
                  <a:srgbClr val="002A41"/>
                </a:solidFill>
                <a:latin typeface="Arial"/>
                <a:cs typeface="Arial"/>
              </a:rPr>
              <a:t>  </a:t>
            </a:r>
            <a:endParaRPr kumimoji="0" lang="en-GB" sz="1500" b="0" i="0" u="none" strike="noStrike" kern="1200" cap="none" spc="0" normalizeH="0" baseline="0" noProof="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If you have any feedback you would like the Management Board to consider, you can submit this to one of the CAMB student representatives at any point. The Board takes the issue of anonymity very seriously; individual students will not be named in any student feedback considered by the Board, and any identifying information will be removed before feedback is considered.</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For the contact details of the current student representatives, and further information on the types of feedback to submit to the CAMB, please visit the </a:t>
            </a:r>
            <a:r>
              <a:rPr kumimoji="0" lang="en-GB" sz="1500" b="1" i="0" u="none" strike="noStrike" kern="1200" cap="none" spc="0" normalizeH="0" baseline="0" noProof="0">
                <a:ln>
                  <a:noFill/>
                </a:ln>
                <a:solidFill>
                  <a:srgbClr val="002A41"/>
                </a:solidFill>
                <a:effectLst/>
                <a:uLnTx/>
                <a:uFillTx/>
                <a:latin typeface="Arial"/>
                <a:ea typeface="+mn-ea"/>
                <a:cs typeface="Arial"/>
                <a:hlinkClick r:id="rId2"/>
              </a:rPr>
              <a:t>University website</a:t>
            </a:r>
            <a:r>
              <a:rPr kumimoji="0" lang="en-GB" sz="1500" b="0" i="0" u="none" strike="noStrike" kern="1200" cap="none" spc="0" normalizeH="0" baseline="0" noProof="0">
                <a:ln>
                  <a:noFill/>
                </a:ln>
                <a:solidFill>
                  <a:srgbClr val="002A41"/>
                </a:solidFill>
                <a:effectLst/>
                <a:uLnTx/>
                <a:uFillTx/>
                <a:latin typeface="Arial"/>
                <a:ea typeface="+mn-ea"/>
                <a:cs typeface="Arial"/>
              </a:rPr>
              <a:t>.</a:t>
            </a:r>
          </a:p>
        </p:txBody>
      </p:sp>
    </p:spTree>
    <p:extLst>
      <p:ext uri="{BB962C8B-B14F-4D97-AF65-F5344CB8AC3E}">
        <p14:creationId xmlns:p14="http://schemas.microsoft.com/office/powerpoint/2010/main" val="30215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368367"/>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1" i="0" u="none" strike="noStrike" kern="1200" cap="none" spc="0" normalizeH="0" baseline="0" noProof="0" dirty="0">
              <a:ln>
                <a:noFill/>
              </a:ln>
              <a:solidFill>
                <a:srgbClr val="54135A"/>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dirty="0">
                <a:ln>
                  <a:noFill/>
                </a:ln>
                <a:solidFill>
                  <a:srgbClr val="54135A"/>
                </a:solidFill>
                <a:effectLst/>
                <a:uLnTx/>
                <a:uFillTx/>
                <a:latin typeface="Arial"/>
                <a:ea typeface="+mn-ea"/>
                <a:cs typeface="Arial"/>
              </a:rPr>
              <a:t>How can I become a CAMB student representative?</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50" i="0" u="none" strike="noStrike" kern="1200" cap="none" spc="0" normalizeH="0" baseline="0" noProof="0" dirty="0">
                <a:ln>
                  <a:noFill/>
                </a:ln>
                <a:solidFill>
                  <a:srgbClr val="002A41"/>
                </a:solidFill>
                <a:effectLst/>
                <a:uLnTx/>
                <a:uFillTx/>
                <a:latin typeface="Arial"/>
                <a:ea typeface="+mn-ea"/>
                <a:cs typeface="Arial"/>
              </a:rPr>
              <a:t>The Common Awards team usually facilitates an election process for CAMB student representatives in February, and those elected will begin their role from the following September. Any Common Awards student can nominate themselves for election. The self-nomination form will be sent to your TEI to forward to all students.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lang="en-GB" sz="1550" dirty="0">
              <a:solidFill>
                <a:srgbClr val="002A41"/>
              </a:solidFill>
              <a:latin typeface="Arial"/>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600" b="1" dirty="0">
                <a:solidFill>
                  <a:srgbClr val="54135A"/>
                </a:solidFill>
                <a:latin typeface="Arial"/>
                <a:cs typeface="Arial"/>
              </a:rPr>
              <a:t>How does the voting work during a CAMB student election?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50" i="0" u="none" strike="noStrike" kern="1200" cap="none" spc="0" normalizeH="0" baseline="0" noProof="0" dirty="0">
                <a:ln>
                  <a:noFill/>
                </a:ln>
                <a:solidFill>
                  <a:srgbClr val="002A41"/>
                </a:solidFill>
                <a:effectLst/>
                <a:uLnTx/>
                <a:uFillTx/>
                <a:latin typeface="Arial"/>
                <a:ea typeface="+mn-ea"/>
                <a:cs typeface="Arial"/>
              </a:rPr>
              <a:t>Once candidates have come forward, each TEI individually holds an election process for students to vote on their chosen candidate. Following their election process, each TEI then provides the Common Awards Team with a list of all candidates who received votes in ranked order. Once ranked preferences have been received from each TEI, the Common Awards Team uses a Single Transferable Vote system to identify the three candidates with the highest number of votes across all TEIs. </a:t>
            </a:r>
          </a:p>
        </p:txBody>
      </p:sp>
    </p:spTree>
    <p:extLst>
      <p:ext uri="{BB962C8B-B14F-4D97-AF65-F5344CB8AC3E}">
        <p14:creationId xmlns:p14="http://schemas.microsoft.com/office/powerpoint/2010/main" val="326569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368367"/>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1" i="0" u="none" strike="noStrike" kern="1200" cap="none" spc="0" normalizeH="0" baseline="0" noProof="0" dirty="0">
              <a:ln>
                <a:noFill/>
              </a:ln>
              <a:solidFill>
                <a:srgbClr val="54135A"/>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dirty="0">
                <a:ln>
                  <a:noFill/>
                </a:ln>
                <a:solidFill>
                  <a:srgbClr val="54135A"/>
                </a:solidFill>
                <a:effectLst/>
                <a:uLnTx/>
                <a:uFillTx/>
                <a:latin typeface="Arial"/>
                <a:ea typeface="+mn-ea"/>
                <a:cs typeface="Arial"/>
              </a:rPr>
              <a:t>Common Awards Student Survey (CASS)</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50" i="0" u="none" strike="noStrike" kern="1200" cap="none" spc="0" normalizeH="0" baseline="0" noProof="0" dirty="0">
                <a:ln>
                  <a:noFill/>
                </a:ln>
                <a:solidFill>
                  <a:srgbClr val="002A41"/>
                </a:solidFill>
                <a:effectLst/>
                <a:uLnTx/>
                <a:uFillTx/>
                <a:latin typeface="Arial"/>
                <a:ea typeface="+mn-ea"/>
                <a:cs typeface="Arial"/>
              </a:rPr>
              <a:t>The Common Awards Student Survey (CASS) provides you with the opportunity to provide anonymous feedback to your TEI. The results of the survey are shared with TEIs to help enhance the student experience.</a:t>
            </a:r>
          </a:p>
          <a:p>
            <a:pPr marL="0" lvl="1" indent="0" algn="just">
              <a:spcBef>
                <a:spcPts val="800"/>
              </a:spcBef>
              <a:buClr>
                <a:srgbClr val="68246D"/>
              </a:buClr>
              <a:buNone/>
              <a:defRPr/>
            </a:pPr>
            <a:r>
              <a:rPr kumimoji="0" lang="en-GB" sz="1550" i="0" u="none" strike="noStrike" kern="1200" cap="none" spc="0" normalizeH="0" baseline="0" noProof="0" dirty="0">
                <a:ln>
                  <a:noFill/>
                </a:ln>
                <a:solidFill>
                  <a:srgbClr val="002A41"/>
                </a:solidFill>
                <a:effectLst/>
                <a:uLnTx/>
                <a:uFillTx/>
                <a:latin typeface="Arial"/>
                <a:ea typeface="+mn-ea"/>
                <a:cs typeface="Arial"/>
              </a:rPr>
              <a:t>The survey includes questions on the learning and teaching experience, academic and pastoral support, the learning resources available, and the student voice. You will also have the opportunity to provide free-text comments on </a:t>
            </a:r>
            <a:r>
              <a:rPr lang="en-GB" sz="1550" dirty="0">
                <a:solidFill>
                  <a:srgbClr val="002A41"/>
                </a:solidFill>
                <a:latin typeface="Arial"/>
                <a:cs typeface="Arial"/>
              </a:rPr>
              <a:t>your overall</a:t>
            </a:r>
            <a:r>
              <a:rPr kumimoji="0" lang="en-GB" sz="1550" i="0" u="none" strike="noStrike" kern="1200" cap="none" spc="0" normalizeH="0" baseline="0" noProof="0" dirty="0">
                <a:ln>
                  <a:noFill/>
                </a:ln>
                <a:solidFill>
                  <a:srgbClr val="002A41"/>
                </a:solidFill>
                <a:effectLst/>
                <a:uLnTx/>
                <a:uFillTx/>
                <a:latin typeface="Arial"/>
                <a:ea typeface="+mn-ea"/>
                <a:cs typeface="Arial"/>
              </a:rPr>
              <a:t> experience at the TEI.</a:t>
            </a:r>
            <a:endParaRPr lang="en-GB" sz="1550" i="0" u="none" strike="noStrike" kern="1200" cap="none" spc="0" normalizeH="0" baseline="0" noProof="0" dirty="0">
              <a:ln>
                <a:noFill/>
              </a:ln>
              <a:solidFill>
                <a:srgbClr val="002A41"/>
              </a:solidFill>
              <a:effectLst/>
              <a:uLnTx/>
              <a:uFillTx/>
              <a:latin typeface="Arial"/>
              <a:cs typeface="Arial"/>
            </a:endParaRPr>
          </a:p>
          <a:p>
            <a:pPr marL="0" lvl="1" indent="0" algn="just">
              <a:spcBef>
                <a:spcPts val="800"/>
              </a:spcBef>
              <a:buClr>
                <a:srgbClr val="68246D"/>
              </a:buClr>
              <a:buNone/>
              <a:defRPr/>
            </a:pPr>
            <a:r>
              <a:rPr lang="en-GB" sz="1550" dirty="0">
                <a:solidFill>
                  <a:srgbClr val="002A41"/>
                </a:solidFill>
                <a:latin typeface="Arial"/>
                <a:cs typeface="Arial"/>
              </a:rPr>
              <a:t>Your TEI will contact you in March each year of your programme to request permission to share your email address with the University for this purpose (on the basis of legitimate interest, in GDPR terms). You will be given an opportunity to opt out of sharing it, and can opt out of completing the survey at any time without your responses being included in the dataset. </a:t>
            </a:r>
            <a:endParaRPr kumimoji="0" lang="en-GB" sz="1550" i="0" u="none" strike="noStrike" kern="1200" cap="none" spc="0" normalizeH="0" baseline="0" noProof="0" dirty="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50" i="0" u="none" strike="noStrike" kern="1200" cap="none" spc="0" normalizeH="0" baseline="0" noProof="0" dirty="0">
                <a:ln>
                  <a:noFill/>
                </a:ln>
                <a:solidFill>
                  <a:srgbClr val="002A41"/>
                </a:solidFill>
                <a:effectLst/>
                <a:uLnTx/>
                <a:uFillTx/>
                <a:latin typeface="Arial"/>
                <a:ea typeface="+mn-ea"/>
                <a:cs typeface="Arial"/>
              </a:rPr>
              <a:t>For further information on the Survey, please see the relevant </a:t>
            </a:r>
            <a:r>
              <a:rPr kumimoji="0" lang="en-GB" sz="1550" b="1" i="0" u="none" strike="noStrike" kern="1200" cap="none" spc="0" normalizeH="0" baseline="0" noProof="0" dirty="0">
                <a:ln>
                  <a:noFill/>
                </a:ln>
                <a:solidFill>
                  <a:srgbClr val="002A41"/>
                </a:solidFill>
                <a:effectLst/>
                <a:uLnTx/>
                <a:uFillTx/>
                <a:latin typeface="Arial"/>
                <a:ea typeface="+mn-ea"/>
                <a:cs typeface="Arial"/>
                <a:hlinkClick r:id="rId2"/>
              </a:rPr>
              <a:t>Common Awards webpage</a:t>
            </a:r>
            <a:r>
              <a:rPr kumimoji="0" lang="en-GB" sz="1550" i="0" u="none" strike="noStrike" kern="1200" cap="none" spc="0" normalizeH="0" baseline="0" noProof="0" dirty="0">
                <a:ln>
                  <a:noFill/>
                </a:ln>
                <a:solidFill>
                  <a:srgbClr val="002A41"/>
                </a:solidFill>
                <a:effectLst/>
                <a:uLnTx/>
                <a:uFillTx/>
                <a:latin typeface="Arial"/>
                <a:ea typeface="+mn-ea"/>
                <a:cs typeface="Arial"/>
              </a:rPr>
              <a:t>. </a:t>
            </a:r>
          </a:p>
        </p:txBody>
      </p:sp>
    </p:spTree>
    <p:extLst>
      <p:ext uri="{BB962C8B-B14F-4D97-AF65-F5344CB8AC3E}">
        <p14:creationId xmlns:p14="http://schemas.microsoft.com/office/powerpoint/2010/main" val="12944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368367"/>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1" i="0" u="none" strike="noStrike" kern="1200" cap="none" spc="0" normalizeH="0" baseline="0" noProof="0">
              <a:ln>
                <a:noFill/>
              </a:ln>
              <a:solidFill>
                <a:srgbClr val="54135A"/>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How can I have a say in the running of my TEI?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i="0" u="none" strike="noStrike" kern="1200" cap="none" spc="0" normalizeH="0" baseline="0" noProof="0">
                <a:ln>
                  <a:noFill/>
                </a:ln>
                <a:solidFill>
                  <a:srgbClr val="002A41"/>
                </a:solidFill>
                <a:effectLst/>
                <a:uLnTx/>
                <a:uFillTx/>
                <a:latin typeface="Arial"/>
                <a:ea typeface="+mn-ea"/>
                <a:cs typeface="Arial"/>
              </a:rPr>
              <a:t>Each TEI also runs its own election process to elect student representatives at a TEI level, and you can ask your own TEI about how to get involved in this. CAMB student representatives are put in touch with TEI student representatives to share feedback and good practice. </a:t>
            </a:r>
          </a:p>
        </p:txBody>
      </p:sp>
    </p:spTree>
    <p:extLst>
      <p:ext uri="{BB962C8B-B14F-4D97-AF65-F5344CB8AC3E}">
        <p14:creationId xmlns:p14="http://schemas.microsoft.com/office/powerpoint/2010/main" val="6449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Your University student record</a:t>
            </a:r>
          </a:p>
        </p:txBody>
      </p:sp>
    </p:spTree>
    <p:extLst>
      <p:ext uri="{BB962C8B-B14F-4D97-AF65-F5344CB8AC3E}">
        <p14:creationId xmlns:p14="http://schemas.microsoft.com/office/powerpoint/2010/main" val="171213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Your Banner record</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827361"/>
            <a:ext cx="8079588"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450" i="0" u="none" strike="noStrike" kern="1200" cap="none" spc="0" normalizeH="0" baseline="0" noProof="0" dirty="0">
                <a:ln>
                  <a:noFill/>
                </a:ln>
                <a:solidFill>
                  <a:srgbClr val="002A41"/>
                </a:solidFill>
                <a:effectLst/>
                <a:uLnTx/>
                <a:uFillTx/>
                <a:latin typeface="Arial"/>
                <a:ea typeface="+mn-ea"/>
                <a:cs typeface="Arial"/>
              </a:rPr>
              <a:t>Your TEI uses Moodle as their student records system; however, Durham University also needs to create and maintain student records in the University student records system (known as Banner) for those studying a Common Awards programme because: </a:t>
            </a:r>
          </a:p>
          <a:p>
            <a:pPr marL="285750" lvl="1" algn="just">
              <a:spcBef>
                <a:spcPts val="800"/>
              </a:spcBef>
              <a:buClr>
                <a:srgbClr val="68246D"/>
              </a:buClr>
              <a:defRPr/>
            </a:pPr>
            <a:r>
              <a:rPr kumimoji="0" lang="en-GB" sz="1450" i="0" u="none" strike="noStrike" kern="1200" cap="none" spc="0" normalizeH="0" baseline="0" noProof="0" dirty="0">
                <a:ln>
                  <a:noFill/>
                </a:ln>
                <a:solidFill>
                  <a:srgbClr val="002A41"/>
                </a:solidFill>
                <a:effectLst/>
                <a:uLnTx/>
                <a:uFillTx/>
                <a:latin typeface="Arial"/>
                <a:ea typeface="+mn-ea"/>
                <a:cs typeface="Arial"/>
              </a:rPr>
              <a:t>we need to gather basic student information and assessment information (e.g. module marks) so that we can classify awards and produce academic transcripts and parchments at the end of the programmes; </a:t>
            </a:r>
          </a:p>
          <a:p>
            <a:pPr marL="285750" lvl="1" algn="just">
              <a:spcBef>
                <a:spcPts val="800"/>
              </a:spcBef>
              <a:buClr>
                <a:srgbClr val="68246D"/>
              </a:buClr>
              <a:defRPr/>
            </a:pPr>
            <a:r>
              <a:rPr kumimoji="0" lang="en-GB" sz="1450" i="0" u="none" strike="noStrike" kern="1200" cap="none" spc="0" normalizeH="0" baseline="0" noProof="0" dirty="0">
                <a:ln>
                  <a:noFill/>
                </a:ln>
                <a:solidFill>
                  <a:srgbClr val="002A41"/>
                </a:solidFill>
                <a:effectLst/>
                <a:uLnTx/>
                <a:uFillTx/>
                <a:latin typeface="Arial"/>
                <a:ea typeface="+mn-ea"/>
                <a:cs typeface="Arial"/>
              </a:rPr>
              <a:t>we need to gather basic student information in order to provide access to facilities (such as permitting access to the library and creating campus cards);  </a:t>
            </a:r>
          </a:p>
          <a:p>
            <a:pPr marL="285750" lvl="1" algn="just">
              <a:spcBef>
                <a:spcPts val="800"/>
              </a:spcBef>
              <a:buClr>
                <a:srgbClr val="68246D"/>
              </a:buClr>
              <a:defRPr/>
            </a:pPr>
            <a:r>
              <a:rPr kumimoji="0" lang="en-GB" sz="1450" i="0" u="none" strike="noStrike" kern="1200" cap="none" spc="0" normalizeH="0" baseline="0" noProof="0" dirty="0">
                <a:ln>
                  <a:noFill/>
                </a:ln>
                <a:solidFill>
                  <a:srgbClr val="002A41"/>
                </a:solidFill>
                <a:effectLst/>
                <a:uLnTx/>
                <a:uFillTx/>
                <a:latin typeface="Arial"/>
                <a:ea typeface="+mn-ea"/>
                <a:cs typeface="Arial"/>
              </a:rPr>
              <a:t>we need to know how many students are registered on Common Awards programmes at each Theological Education Institution (TEI) so that we can generate invoices for per capita fees and publish information in line with our external requirements. </a:t>
            </a:r>
          </a:p>
          <a:p>
            <a:pPr marL="0" lvl="1" indent="0" algn="just">
              <a:spcBef>
                <a:spcPts val="800"/>
              </a:spcBef>
              <a:buClr>
                <a:srgbClr val="68246D"/>
              </a:buClr>
              <a:buNone/>
              <a:defRPr/>
            </a:pPr>
            <a:r>
              <a:rPr lang="en-GB" sz="1450" dirty="0">
                <a:solidFill>
                  <a:srgbClr val="002A41"/>
                </a:solidFill>
                <a:latin typeface="Arial"/>
                <a:cs typeface="Arial"/>
              </a:rPr>
              <a:t>You will be provided with your University Banner and Study Path ID shortly after you register with your TEI, and this information will be added to your Moodle record. You may need to quote this ID in any correspondence you have with the University, such as in relation to attending graduation.</a:t>
            </a:r>
          </a:p>
        </p:txBody>
      </p:sp>
    </p:spTree>
    <p:extLst>
      <p:ext uri="{BB962C8B-B14F-4D97-AF65-F5344CB8AC3E}">
        <p14:creationId xmlns:p14="http://schemas.microsoft.com/office/powerpoint/2010/main" val="422978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Boards of Examiners</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68246D"/>
                </a:solidFill>
                <a:effectLst/>
                <a:uLnTx/>
                <a:uFillTx/>
                <a:latin typeface="Arial"/>
                <a:ea typeface="+mn-ea"/>
                <a:cs typeface="Arial"/>
              </a:rPr>
              <a:t>How </a:t>
            </a:r>
            <a:r>
              <a:rPr lang="en-GB" sz="1500" b="1" dirty="0">
                <a:solidFill>
                  <a:srgbClr val="68246D"/>
                </a:solidFill>
                <a:latin typeface="Arial"/>
                <a:cs typeface="Arial"/>
              </a:rPr>
              <a:t>is my award and classification decided?</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Your marks are first considered by your TEI’s Board of Examiners, which confirms all module marks. Those students who have completed a programme of study are then recommended by their TEI Board of Examiners to the Durham (Overarching) Board of Examiners, which considers completing students from all TEIs.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The Durham Board of Examiners is held twice a year, in late summer and early winter, and each meeting considers several hundred Common Awards students. Following the Boards, Durham aims to get pass list information back to TEIs within two weeks. By pass list, we mean confirmation of awards (e.g., whether a student has passed their programme, and/or what classification they have received). This information can only be shared with students once TEIs have heard back from the Overarching Board.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500" b="0" i="0" u="none" strike="noStrike" kern="1200" cap="none" spc="0" normalizeH="0" baseline="0" noProof="0" dirty="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321991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Graduation and award documentation</a:t>
            </a:r>
          </a:p>
        </p:txBody>
      </p:sp>
    </p:spTree>
    <p:extLst>
      <p:ext uri="{BB962C8B-B14F-4D97-AF65-F5344CB8AC3E}">
        <p14:creationId xmlns:p14="http://schemas.microsoft.com/office/powerpoint/2010/main" val="377556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Graduation (Congregation)</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54135A"/>
                </a:solidFill>
                <a:effectLst/>
                <a:uLnTx/>
                <a:uFillTx/>
                <a:latin typeface="Arial"/>
                <a:ea typeface="+mn-ea"/>
                <a:cs typeface="Arial"/>
              </a:rPr>
              <a:t>What is Congregation?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Congregation is the term the University uses for its graduation ceremonies and means a gathering of members and friends of the University to witness and celebrate the conferring of degrees.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54135A"/>
                </a:solidFill>
                <a:effectLst/>
                <a:uLnTx/>
                <a:uFillTx/>
                <a:latin typeface="Arial"/>
                <a:ea typeface="+mn-ea"/>
                <a:cs typeface="Arial"/>
              </a:rPr>
              <a:t>When and where is Congregation?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The Common Awards graduation ceremony is held annually in January in Durham Cathedral. </a:t>
            </a:r>
            <a:r>
              <a:rPr lang="en-GB" sz="1500" dirty="0">
                <a:solidFill>
                  <a:srgbClr val="002A41"/>
                </a:solidFill>
                <a:latin typeface="Arial"/>
                <a:cs typeface="Arial"/>
              </a:rPr>
              <a:t> </a:t>
            </a:r>
            <a:r>
              <a:rPr kumimoji="0" lang="en-GB" sz="1500" i="0" u="none" strike="noStrike" kern="1200" cap="none" spc="0" normalizeH="0" baseline="0" noProof="0" dirty="0">
                <a:ln>
                  <a:noFill/>
                </a:ln>
                <a:solidFill>
                  <a:srgbClr val="002A41"/>
                </a:solidFill>
                <a:effectLst/>
                <a:uLnTx/>
                <a:uFillTx/>
                <a:latin typeface="Arial"/>
                <a:ea typeface="+mn-ea"/>
                <a:cs typeface="Arial"/>
              </a:rPr>
              <a:t>For more information on the details of your Congregation, see our </a:t>
            </a:r>
            <a:r>
              <a:rPr kumimoji="0" lang="en-GB" sz="1500" b="1" i="0" u="none" strike="noStrike" kern="1200" cap="none" spc="0" normalizeH="0" baseline="0" noProof="0" dirty="0">
                <a:ln>
                  <a:noFill/>
                </a:ln>
                <a:solidFill>
                  <a:srgbClr val="002A41"/>
                </a:solidFill>
                <a:effectLst/>
                <a:uLnTx/>
                <a:uFillTx/>
                <a:latin typeface="Arial"/>
                <a:ea typeface="+mn-ea"/>
                <a:cs typeface="Arial"/>
                <a:hlinkClick r:id="rId2"/>
              </a:rPr>
              <a:t>Events page</a:t>
            </a:r>
            <a:r>
              <a:rPr lang="en-GB" sz="1500" dirty="0">
                <a:solidFill>
                  <a:srgbClr val="002A41"/>
                </a:solidFill>
                <a:latin typeface="Arial"/>
                <a:cs typeface="Arial"/>
              </a:rPr>
              <a:t>, w</a:t>
            </a:r>
            <a:r>
              <a:rPr kumimoji="0" lang="en-GB" sz="1500" i="0" u="none" strike="noStrike" kern="1200" cap="none" spc="0" normalizeH="0" baseline="0" noProof="0" dirty="0">
                <a:ln>
                  <a:noFill/>
                </a:ln>
                <a:solidFill>
                  <a:srgbClr val="002A41"/>
                </a:solidFill>
                <a:effectLst/>
                <a:uLnTx/>
                <a:uFillTx/>
                <a:latin typeface="Arial"/>
                <a:ea typeface="+mn-ea"/>
                <a:cs typeface="Arial"/>
              </a:rPr>
              <a:t>here details will be posted as and when they are released.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Please note that the graduation ceremony is followed by a Common Awards Celebration Event. This event is for students to celebrate their successes with their guests, TEI staff and the Common Awards Team. More information on the event is circulated to students when registering for Congregation and is available on our Events page. </a:t>
            </a:r>
          </a:p>
        </p:txBody>
      </p:sp>
    </p:spTree>
    <p:extLst>
      <p:ext uri="{BB962C8B-B14F-4D97-AF65-F5344CB8AC3E}">
        <p14:creationId xmlns:p14="http://schemas.microsoft.com/office/powerpoint/2010/main" val="16606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23597"/>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500" b="1" i="0" u="none" strike="noStrike" kern="1200" cap="none" spc="0" normalizeH="0" baseline="0" noProof="0">
              <a:ln>
                <a:noFill/>
              </a:ln>
              <a:solidFill>
                <a:srgbClr val="54135A"/>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Who can attend Congregation?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Common Awards students successfully completing one of the following programmes are eligible to attend Congregation at Durham University: </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BA in Theology, Ministry and Mission (V604) </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Postgraduate Certificate in Theology, Ministry and Mission (V60414) </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Postgraduate Diploma in Theology, Ministry and Mission (V60412)</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MA in Theology, Ministry and Mission (V60407)</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Postgraduate Certificate in Chaplaincy Studies (V60814)</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Postgraduate Diploma in Chaplaincy Studies (V60812)</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MA in Chaplaincy Studies (V60807)</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MA in Contemporary Christian Leadership (V60907)</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Postgraduate Diploma in Worship and Liturgical Studies (V62112)</a:t>
            </a:r>
          </a:p>
          <a:p>
            <a:pPr marL="342900" lvl="1" indent="-342900"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MA in Worship and Liturgical Studies (V62107) </a:t>
            </a:r>
          </a:p>
        </p:txBody>
      </p:sp>
    </p:spTree>
    <p:extLst>
      <p:ext uri="{BB962C8B-B14F-4D97-AF65-F5344CB8AC3E}">
        <p14:creationId xmlns:p14="http://schemas.microsoft.com/office/powerpoint/2010/main" val="7582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sz="quarter" idx="13"/>
          </p:nvPr>
        </p:nvSpPr>
        <p:spPr>
          <a:xfrm>
            <a:off x="618672" y="1224708"/>
            <a:ext cx="2435053" cy="2914650"/>
          </a:xfrm>
        </p:spPr>
        <p:txBody>
          <a:bodyPr/>
          <a:lstStyle/>
          <a:p>
            <a:r>
              <a:rPr lang="en-US" b="1" dirty="0">
                <a:solidFill>
                  <a:srgbClr val="68246D"/>
                </a:solidFill>
                <a:hlinkClick r:id="rId2" action="ppaction://hlinksldjump">
                  <a:extLst>
                    <a:ext uri="{A12FA001-AC4F-418D-AE19-62706E023703}">
                      <ahyp:hlinkClr xmlns:ahyp="http://schemas.microsoft.com/office/drawing/2018/hyperlinkcolor" val="tx"/>
                    </a:ext>
                  </a:extLst>
                </a:hlinkClick>
              </a:rPr>
              <a:t>Welcome to Durham University</a:t>
            </a:r>
            <a:r>
              <a:rPr lang="en-US" dirty="0">
                <a:hlinkClick r:id="rId2" action="ppaction://hlinksldjump">
                  <a:extLst>
                    <a:ext uri="{A12FA001-AC4F-418D-AE19-62706E023703}">
                      <ahyp:hlinkClr xmlns:ahyp="http://schemas.microsoft.com/office/drawing/2018/hyperlinkcolor" val="tx"/>
                    </a:ext>
                  </a:extLst>
                </a:hlinkClick>
              </a:rPr>
              <a:t>…………….…….p4</a:t>
            </a:r>
            <a:endParaRPr lang="en-US" dirty="0"/>
          </a:p>
          <a:p>
            <a:r>
              <a:rPr lang="en-US" b="1" dirty="0">
                <a:solidFill>
                  <a:srgbClr val="68246D"/>
                </a:solidFill>
                <a:hlinkClick r:id="rId3" action="ppaction://hlinksldjump">
                  <a:extLst>
                    <a:ext uri="{A12FA001-AC4F-418D-AE19-62706E023703}">
                      <ahyp:hlinkClr xmlns:ahyp="http://schemas.microsoft.com/office/drawing/2018/hyperlinkcolor" val="tx"/>
                    </a:ext>
                  </a:extLst>
                </a:hlinkClick>
              </a:rPr>
              <a:t>Common Awards Framework</a:t>
            </a:r>
            <a:r>
              <a:rPr lang="en-US" dirty="0">
                <a:hlinkClick r:id="rId3" action="ppaction://hlinksldjump">
                  <a:extLst>
                    <a:ext uri="{A12FA001-AC4F-418D-AE19-62706E023703}">
                      <ahyp:hlinkClr xmlns:ahyp="http://schemas.microsoft.com/office/drawing/2018/hyperlinkcolor" val="tx"/>
                    </a:ext>
                  </a:extLst>
                </a:hlinkClick>
              </a:rPr>
              <a:t>…………………p5</a:t>
            </a:r>
            <a:endParaRPr lang="en-US" dirty="0"/>
          </a:p>
          <a:p>
            <a:r>
              <a:rPr lang="en-US" b="1" dirty="0">
                <a:solidFill>
                  <a:srgbClr val="68246D"/>
                </a:solidFill>
                <a:hlinkClick r:id="rId4" action="ppaction://hlinksldjump">
                  <a:extLst>
                    <a:ext uri="{A12FA001-AC4F-418D-AE19-62706E023703}">
                      <ahyp:hlinkClr xmlns:ahyp="http://schemas.microsoft.com/office/drawing/2018/hyperlinkcolor" val="tx"/>
                    </a:ext>
                  </a:extLst>
                </a:hlinkClick>
              </a:rPr>
              <a:t>Benefits</a:t>
            </a:r>
            <a:r>
              <a:rPr lang="en-US" dirty="0">
                <a:hlinkClick r:id="rId4" action="ppaction://hlinksldjump">
                  <a:extLst>
                    <a:ext uri="{A12FA001-AC4F-418D-AE19-62706E023703}">
                      <ahyp:hlinkClr xmlns:ahyp="http://schemas.microsoft.com/office/drawing/2018/hyperlinkcolor" val="tx"/>
                    </a:ext>
                  </a:extLst>
                </a:hlinkClick>
              </a:rPr>
              <a:t>……………………..p7</a:t>
            </a:r>
            <a:endParaRPr lang="en-US" dirty="0"/>
          </a:p>
          <a:p>
            <a:r>
              <a:rPr lang="en-US" b="1" dirty="0">
                <a:solidFill>
                  <a:srgbClr val="68246D"/>
                </a:solidFill>
                <a:hlinkClick r:id="rId5" action="ppaction://hlinksldjump">
                  <a:extLst>
                    <a:ext uri="{A12FA001-AC4F-418D-AE19-62706E023703}">
                      <ahyp:hlinkClr xmlns:ahyp="http://schemas.microsoft.com/office/drawing/2018/hyperlinkcolor" val="tx"/>
                    </a:ext>
                  </a:extLst>
                </a:hlinkClick>
              </a:rPr>
              <a:t>Student events</a:t>
            </a:r>
            <a:r>
              <a:rPr lang="en-US" dirty="0">
                <a:hlinkClick r:id="rId5" action="ppaction://hlinksldjump">
                  <a:extLst>
                    <a:ext uri="{A12FA001-AC4F-418D-AE19-62706E023703}">
                      <ahyp:hlinkClr xmlns:ahyp="http://schemas.microsoft.com/office/drawing/2018/hyperlinkcolor" val="tx"/>
                    </a:ext>
                  </a:extLst>
                </a:hlinkClick>
              </a:rPr>
              <a:t>……….……p9</a:t>
            </a:r>
            <a:endParaRPr lang="en-US" b="1" dirty="0"/>
          </a:p>
          <a:p>
            <a:r>
              <a:rPr lang="en-US" b="1" dirty="0">
                <a:solidFill>
                  <a:srgbClr val="68246D"/>
                </a:solidFill>
              </a:rPr>
              <a:t>Student Voice -</a:t>
            </a:r>
          </a:p>
          <a:p>
            <a:r>
              <a:rPr lang="en-US" dirty="0">
                <a:hlinkClick r:id="rId6" action="ppaction://hlinksldjump">
                  <a:extLst>
                    <a:ext uri="{A12FA001-AC4F-418D-AE19-62706E023703}">
                      <ahyp:hlinkClr xmlns:ahyp="http://schemas.microsoft.com/office/drawing/2018/hyperlinkcolor" val="tx"/>
                    </a:ext>
                  </a:extLst>
                </a:hlinkClick>
              </a:rPr>
              <a:t>Representation……………p10</a:t>
            </a:r>
            <a:endParaRPr lang="en-US" dirty="0"/>
          </a:p>
          <a:p>
            <a:r>
              <a:rPr lang="en-US" dirty="0">
                <a:hlinkClick r:id="rId7" action="ppaction://hlinksldjump">
                  <a:extLst>
                    <a:ext uri="{A12FA001-AC4F-418D-AE19-62706E023703}">
                      <ahyp:hlinkClr xmlns:ahyp="http://schemas.microsoft.com/office/drawing/2018/hyperlinkcolor" val="tx"/>
                    </a:ext>
                  </a:extLst>
                </a:hlinkClick>
              </a:rPr>
              <a:t>Common Awards Student Survey…..…………………p12</a:t>
            </a:r>
            <a:endParaRPr lang="en-US" dirty="0"/>
          </a:p>
          <a:p>
            <a:r>
              <a:rPr lang="en-US" b="1" dirty="0">
                <a:solidFill>
                  <a:srgbClr val="68246D"/>
                </a:solidFill>
                <a:hlinkClick r:id="rId8" action="ppaction://hlinksldjump">
                  <a:extLst>
                    <a:ext uri="{A12FA001-AC4F-418D-AE19-62706E023703}">
                      <ahyp:hlinkClr xmlns:ahyp="http://schemas.microsoft.com/office/drawing/2018/hyperlinkcolor" val="tx"/>
                    </a:ext>
                  </a:extLst>
                </a:hlinkClick>
              </a:rPr>
              <a:t>Your student record</a:t>
            </a:r>
            <a:r>
              <a:rPr lang="en-US" dirty="0">
                <a:hlinkClick r:id="rId8" action="ppaction://hlinksldjump">
                  <a:extLst>
                    <a:ext uri="{A12FA001-AC4F-418D-AE19-62706E023703}">
                      <ahyp:hlinkClr xmlns:ahyp="http://schemas.microsoft.com/office/drawing/2018/hyperlinkcolor" val="tx"/>
                    </a:ext>
                  </a:extLst>
                </a:hlinkClick>
              </a:rPr>
              <a:t>….….p15</a:t>
            </a:r>
            <a:endParaRPr lang="en-US" dirty="0"/>
          </a:p>
        </p:txBody>
      </p:sp>
      <p:sp>
        <p:nvSpPr>
          <p:cNvPr id="4" name="Content Placeholder 3"/>
          <p:cNvSpPr>
            <a:spLocks noGrp="1"/>
          </p:cNvSpPr>
          <p:nvPr>
            <p:ph sz="quarter" idx="14"/>
          </p:nvPr>
        </p:nvSpPr>
        <p:spPr/>
        <p:txBody>
          <a:bodyPr/>
          <a:lstStyle/>
          <a:p>
            <a:r>
              <a:rPr lang="en-US" b="1" dirty="0">
                <a:solidFill>
                  <a:srgbClr val="68246D"/>
                </a:solidFill>
              </a:rPr>
              <a:t>Exam Boards -</a:t>
            </a:r>
          </a:p>
          <a:p>
            <a:r>
              <a:rPr lang="en-US" dirty="0">
                <a:hlinkClick r:id="rId9" action="ppaction://hlinksldjump">
                  <a:extLst>
                    <a:ext uri="{A12FA001-AC4F-418D-AE19-62706E023703}">
                      <ahyp:hlinkClr xmlns:ahyp="http://schemas.microsoft.com/office/drawing/2018/hyperlinkcolor" val="tx"/>
                    </a:ext>
                  </a:extLst>
                </a:hlinkClick>
              </a:rPr>
              <a:t>How is my award and classification decided?.......p16</a:t>
            </a:r>
            <a:endParaRPr lang="en-US" dirty="0"/>
          </a:p>
          <a:p>
            <a:r>
              <a:rPr lang="en-GB" b="1" dirty="0">
                <a:solidFill>
                  <a:srgbClr val="68246D"/>
                </a:solidFill>
                <a:hlinkClick r:id="rId10" action="ppaction://hlinksldjump">
                  <a:extLst>
                    <a:ext uri="{A12FA001-AC4F-418D-AE19-62706E023703}">
                      <ahyp:hlinkClr xmlns:ahyp="http://schemas.microsoft.com/office/drawing/2018/hyperlinkcolor" val="tx"/>
                    </a:ext>
                  </a:extLst>
                </a:hlinkClick>
              </a:rPr>
              <a:t>Graduation and award documentation</a:t>
            </a:r>
            <a:r>
              <a:rPr lang="en-GB" dirty="0">
                <a:hlinkClick r:id="rId10" action="ppaction://hlinksldjump">
                  <a:extLst>
                    <a:ext uri="{A12FA001-AC4F-418D-AE19-62706E023703}">
                      <ahyp:hlinkClr xmlns:ahyp="http://schemas.microsoft.com/office/drawing/2018/hyperlinkcolor" val="tx"/>
                    </a:ext>
                  </a:extLst>
                </a:hlinkClick>
              </a:rPr>
              <a:t>…………...p17</a:t>
            </a:r>
            <a:endParaRPr lang="en-US" dirty="0"/>
          </a:p>
          <a:p>
            <a:r>
              <a:rPr lang="en-US" b="1" dirty="0">
                <a:solidFill>
                  <a:srgbClr val="68246D"/>
                </a:solidFill>
              </a:rPr>
              <a:t>Access to resources - </a:t>
            </a:r>
          </a:p>
          <a:p>
            <a:r>
              <a:rPr lang="en-US" dirty="0">
                <a:hlinkClick r:id="rId11" action="ppaction://hlinksldjump">
                  <a:extLst>
                    <a:ext uri="{A12FA001-AC4F-418D-AE19-62706E023703}">
                      <ahyp:hlinkClr xmlns:ahyp="http://schemas.microsoft.com/office/drawing/2018/hyperlinkcolor" val="tx"/>
                    </a:ext>
                  </a:extLst>
                </a:hlinkClick>
              </a:rPr>
              <a:t>Common Awards Hub…….p25</a:t>
            </a:r>
            <a:endParaRPr lang="en-US" dirty="0"/>
          </a:p>
          <a:p>
            <a:r>
              <a:rPr lang="en-US" dirty="0">
                <a:hlinkClick r:id="rId12" action="ppaction://hlinksldjump">
                  <a:extLst>
                    <a:ext uri="{A12FA001-AC4F-418D-AE19-62706E023703}">
                      <ahyp:hlinkClr xmlns:ahyp="http://schemas.microsoft.com/office/drawing/2018/hyperlinkcolor" val="tx"/>
                    </a:ext>
                  </a:extLst>
                </a:hlinkClick>
              </a:rPr>
              <a:t>Durham University resources…………………..p26</a:t>
            </a:r>
            <a:endParaRPr lang="en-US" dirty="0"/>
          </a:p>
          <a:p>
            <a:r>
              <a:rPr lang="en-GB" b="1" dirty="0">
                <a:solidFill>
                  <a:srgbClr val="68246D"/>
                </a:solidFill>
                <a:hlinkClick r:id="rId13" action="ppaction://hlinksldjump">
                  <a:extLst>
                    <a:ext uri="{A12FA001-AC4F-418D-AE19-62706E023703}">
                      <ahyp:hlinkClr xmlns:ahyp="http://schemas.microsoft.com/office/drawing/2018/hyperlinkcolor" val="tx"/>
                    </a:ext>
                  </a:extLst>
                </a:hlinkClick>
              </a:rPr>
              <a:t>Disability and Financial Support</a:t>
            </a:r>
            <a:r>
              <a:rPr lang="en-GB" dirty="0">
                <a:hlinkClick r:id="rId13" action="ppaction://hlinksldjump">
                  <a:extLst>
                    <a:ext uri="{A12FA001-AC4F-418D-AE19-62706E023703}">
                      <ahyp:hlinkClr xmlns:ahyp="http://schemas.microsoft.com/office/drawing/2018/hyperlinkcolor" val="tx"/>
                    </a:ext>
                  </a:extLst>
                </a:hlinkClick>
              </a:rPr>
              <a:t>…………....………p27</a:t>
            </a:r>
            <a:endParaRPr lang="en-GB" dirty="0"/>
          </a:p>
          <a:p>
            <a:endParaRPr lang="en-US" dirty="0"/>
          </a:p>
        </p:txBody>
      </p:sp>
      <p:sp>
        <p:nvSpPr>
          <p:cNvPr id="5" name="Content Placeholder 4"/>
          <p:cNvSpPr>
            <a:spLocks noGrp="1"/>
          </p:cNvSpPr>
          <p:nvPr>
            <p:ph sz="quarter" idx="15"/>
          </p:nvPr>
        </p:nvSpPr>
        <p:spPr/>
        <p:txBody>
          <a:bodyPr/>
          <a:lstStyle/>
          <a:p>
            <a:r>
              <a:rPr lang="en-GB" b="1" dirty="0">
                <a:solidFill>
                  <a:srgbClr val="68246D"/>
                </a:solidFill>
                <a:hlinkClick r:id="rId14" action="ppaction://hlinksldjump">
                  <a:extLst>
                    <a:ext uri="{A12FA001-AC4F-418D-AE19-62706E023703}">
                      <ahyp:hlinkClr xmlns:ahyp="http://schemas.microsoft.com/office/drawing/2018/hyperlinkcolor" val="tx"/>
                    </a:ext>
                  </a:extLst>
                </a:hlinkClick>
              </a:rPr>
              <a:t>Absence, illness and SACs</a:t>
            </a:r>
            <a:r>
              <a:rPr lang="en-GB" dirty="0">
                <a:hlinkClick r:id="rId14" action="ppaction://hlinksldjump">
                  <a:extLst>
                    <a:ext uri="{A12FA001-AC4F-418D-AE19-62706E023703}">
                      <ahyp:hlinkClr xmlns:ahyp="http://schemas.microsoft.com/office/drawing/2018/hyperlinkcolor" val="tx"/>
                    </a:ext>
                  </a:extLst>
                </a:hlinkClick>
              </a:rPr>
              <a:t>……………….………p33</a:t>
            </a:r>
            <a:endParaRPr lang="en-GB" dirty="0"/>
          </a:p>
          <a:p>
            <a:r>
              <a:rPr lang="en-GB" b="1" dirty="0">
                <a:solidFill>
                  <a:srgbClr val="68246D"/>
                </a:solidFill>
                <a:hlinkClick r:id="rId15" action="ppaction://hlinksldjump">
                  <a:extLst>
                    <a:ext uri="{A12FA001-AC4F-418D-AE19-62706E023703}">
                      <ahyp:hlinkClr xmlns:ahyp="http://schemas.microsoft.com/office/drawing/2018/hyperlinkcolor" val="tx"/>
                    </a:ext>
                  </a:extLst>
                </a:hlinkClick>
              </a:rPr>
              <a:t>Campus cards </a:t>
            </a:r>
            <a:r>
              <a:rPr lang="en-GB" b="1">
                <a:solidFill>
                  <a:srgbClr val="68246D"/>
                </a:solidFill>
                <a:hlinkClick r:id="rId15" action="ppaction://hlinksldjump">
                  <a:extLst>
                    <a:ext uri="{A12FA001-AC4F-418D-AE19-62706E023703}">
                      <ahyp:hlinkClr xmlns:ahyp="http://schemas.microsoft.com/office/drawing/2018/hyperlinkcolor" val="tx"/>
                    </a:ext>
                  </a:extLst>
                </a:hlinkClick>
              </a:rPr>
              <a:t>/ TOTUM </a:t>
            </a:r>
            <a:r>
              <a:rPr lang="en-GB" b="1" dirty="0">
                <a:solidFill>
                  <a:srgbClr val="68246D"/>
                </a:solidFill>
                <a:hlinkClick r:id="rId15" action="ppaction://hlinksldjump">
                  <a:extLst>
                    <a:ext uri="{A12FA001-AC4F-418D-AE19-62706E023703}">
                      <ahyp:hlinkClr xmlns:ahyp="http://schemas.microsoft.com/office/drawing/2018/hyperlinkcolor" val="tx"/>
                    </a:ext>
                  </a:extLst>
                </a:hlinkClick>
              </a:rPr>
              <a:t>cards</a:t>
            </a:r>
            <a:r>
              <a:rPr lang="en-GB" dirty="0">
                <a:hlinkClick r:id="rId15" action="ppaction://hlinksldjump">
                  <a:extLst>
                    <a:ext uri="{A12FA001-AC4F-418D-AE19-62706E023703}">
                      <ahyp:hlinkClr xmlns:ahyp="http://schemas.microsoft.com/office/drawing/2018/hyperlinkcolor" val="tx"/>
                    </a:ext>
                  </a:extLst>
                </a:hlinkClick>
              </a:rPr>
              <a:t>……………….………p35</a:t>
            </a:r>
            <a:endParaRPr lang="en-GB" b="1" dirty="0"/>
          </a:p>
          <a:p>
            <a:r>
              <a:rPr lang="en-GB" b="1" dirty="0">
                <a:solidFill>
                  <a:srgbClr val="68246D"/>
                </a:solidFill>
                <a:hlinkClick r:id="rId16" action="ppaction://hlinksldjump">
                  <a:extLst>
                    <a:ext uri="{A12FA001-AC4F-418D-AE19-62706E023703}">
                      <ahyp:hlinkClr xmlns:ahyp="http://schemas.microsoft.com/office/drawing/2018/hyperlinkcolor" val="tx"/>
                    </a:ext>
                  </a:extLst>
                </a:hlinkClick>
              </a:rPr>
              <a:t>Appeals and complaints</a:t>
            </a:r>
            <a:r>
              <a:rPr lang="en-GB" dirty="0">
                <a:hlinkClick r:id="rId16" action="ppaction://hlinksldjump">
                  <a:extLst>
                    <a:ext uri="{A12FA001-AC4F-418D-AE19-62706E023703}">
                      <ahyp:hlinkClr xmlns:ahyp="http://schemas.microsoft.com/office/drawing/2018/hyperlinkcolor" val="tx"/>
                    </a:ext>
                  </a:extLst>
                </a:hlinkClick>
              </a:rPr>
              <a:t>………...….…..p38</a:t>
            </a:r>
            <a:endParaRPr lang="en-GB" dirty="0"/>
          </a:p>
          <a:p>
            <a:r>
              <a:rPr lang="en-GB" b="1" dirty="0">
                <a:solidFill>
                  <a:srgbClr val="68246D"/>
                </a:solidFill>
                <a:hlinkClick r:id="rId17" action="ppaction://hlinksldjump">
                  <a:extLst>
                    <a:ext uri="{A12FA001-AC4F-418D-AE19-62706E023703}">
                      <ahyp:hlinkClr xmlns:ahyp="http://schemas.microsoft.com/office/drawing/2018/hyperlinkcolor" val="tx"/>
                    </a:ext>
                  </a:extLst>
                </a:hlinkClick>
              </a:rPr>
              <a:t>Contacts</a:t>
            </a:r>
            <a:r>
              <a:rPr lang="en-GB" b="1" dirty="0">
                <a:hlinkClick r:id="rId17" action="ppaction://hlinksldjump">
                  <a:extLst>
                    <a:ext uri="{A12FA001-AC4F-418D-AE19-62706E023703}">
                      <ahyp:hlinkClr xmlns:ahyp="http://schemas.microsoft.com/office/drawing/2018/hyperlinkcolor" val="tx"/>
                    </a:ext>
                  </a:extLst>
                </a:hlinkClick>
              </a:rPr>
              <a:t>...</a:t>
            </a:r>
            <a:r>
              <a:rPr lang="en-GB" dirty="0">
                <a:hlinkClick r:id="rId17" action="ppaction://hlinksldjump">
                  <a:extLst>
                    <a:ext uri="{A12FA001-AC4F-418D-AE19-62706E023703}">
                      <ahyp:hlinkClr xmlns:ahyp="http://schemas.microsoft.com/office/drawing/2018/hyperlinkcolor" val="tx"/>
                    </a:ext>
                  </a:extLst>
                </a:hlinkClick>
              </a:rPr>
              <a:t>………………...p40</a:t>
            </a:r>
            <a:endParaRPr lang="en-GB" dirty="0"/>
          </a:p>
        </p:txBody>
      </p:sp>
    </p:spTree>
    <p:extLst>
      <p:ext uri="{BB962C8B-B14F-4D97-AF65-F5344CB8AC3E}">
        <p14:creationId xmlns:p14="http://schemas.microsoft.com/office/powerpoint/2010/main" val="33591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73840"/>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i="0" u="none" strike="noStrike" kern="1200" cap="none" spc="0" normalizeH="0" baseline="0" noProof="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a:ln>
                  <a:noFill/>
                </a:ln>
                <a:solidFill>
                  <a:srgbClr val="54135A"/>
                </a:solidFill>
                <a:effectLst/>
                <a:uLnTx/>
                <a:uFillTx/>
                <a:latin typeface="Arial"/>
                <a:ea typeface="+mn-ea"/>
                <a:cs typeface="Arial"/>
              </a:rPr>
              <a:t>Can I bring guests?</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You can also bring guests to the ceremony. However, there is limited space in Durham Cathedral and you will be advised on how many guests can attend. You must indicate how many guest tickets you would like via the registration process.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Staff in TEIs are also able to attend graduation ceremonies, either as a guest or in the academic procession. The Common Awards Team will liaise with TEIs directly about this. </a:t>
            </a:r>
          </a:p>
          <a:p>
            <a:pPr marL="0" indent="0" algn="l">
              <a:buNone/>
            </a:pPr>
            <a:endParaRPr lang="en-GB" sz="1500" b="1">
              <a:solidFill>
                <a:srgbClr val="54135A"/>
              </a:solidFill>
              <a:latin typeface="Arial"/>
              <a:cs typeface="Arial"/>
            </a:endParaRPr>
          </a:p>
          <a:p>
            <a:pPr marL="0" indent="0" algn="l">
              <a:buNone/>
            </a:pPr>
            <a:r>
              <a:rPr lang="en-GB" sz="1500" b="1">
                <a:solidFill>
                  <a:srgbClr val="54135A"/>
                </a:solidFill>
                <a:latin typeface="Arial"/>
                <a:cs typeface="Arial"/>
              </a:rPr>
              <a:t>How will I hear about my graduation ceremony? </a:t>
            </a:r>
          </a:p>
          <a:p>
            <a:pPr marL="0" indent="0" algn="l">
              <a:buNone/>
            </a:pPr>
            <a:r>
              <a:rPr lang="en-GB" sz="1500">
                <a:solidFill>
                  <a:srgbClr val="002A41"/>
                </a:solidFill>
                <a:latin typeface="Arial"/>
                <a:cs typeface="Arial"/>
              </a:rPr>
              <a:t>Invitations to attend are distributed to eligible students by their TEI. This will include information on how to register your attendance, along with any guests. </a:t>
            </a:r>
          </a:p>
          <a:p>
            <a:pPr marL="0" indent="0" algn="l">
              <a:buNone/>
            </a:pPr>
            <a:endParaRPr lang="en-GB" sz="1500" b="1">
              <a:solidFill>
                <a:srgbClr val="54135A"/>
              </a:solidFill>
              <a:latin typeface="Arial"/>
              <a:cs typeface="Arial"/>
            </a:endParaRPr>
          </a:p>
          <a:p>
            <a:pPr marL="0" indent="0" algn="l">
              <a:buNone/>
            </a:pPr>
            <a:r>
              <a:rPr lang="en-GB" sz="1500" b="1">
                <a:solidFill>
                  <a:srgbClr val="54135A"/>
                </a:solidFill>
                <a:latin typeface="Arial"/>
                <a:cs typeface="Arial"/>
              </a:rPr>
              <a:t>Does it cost to attend? </a:t>
            </a:r>
          </a:p>
          <a:p>
            <a:pPr marL="0" indent="0" algn="l">
              <a:buNone/>
            </a:pPr>
            <a:r>
              <a:rPr lang="en-GB" sz="1500">
                <a:solidFill>
                  <a:srgbClr val="002A41"/>
                </a:solidFill>
                <a:latin typeface="Arial"/>
                <a:cs typeface="Arial"/>
              </a:rPr>
              <a:t>There is no charge for students or guests to attend the ceremony. However, students are required to wear the robes (gown and hood) appropriate for the award to be conferred at the ceremony. If you wish to attend your graduation ceremony you will need to pay for gown hire. Information on hiring gowns can be found on the </a:t>
            </a:r>
            <a:r>
              <a:rPr lang="en-GB" sz="1500" b="1" i="0" u="sng">
                <a:solidFill>
                  <a:srgbClr val="68246D"/>
                </a:solidFill>
                <a:effectLst/>
                <a:latin typeface="Arial" panose="020B0604020202020204" pitchFamily="34" charset="0"/>
                <a:cs typeface="Arial" panose="020B0604020202020204" pitchFamily="34" charset="0"/>
                <a:hlinkClick r:id="rId2"/>
              </a:rPr>
              <a:t>Ceremonies Unit</a:t>
            </a:r>
            <a:r>
              <a:rPr lang="en-GB" sz="1500" b="0" i="0">
                <a:solidFill>
                  <a:srgbClr val="212529"/>
                </a:solidFill>
                <a:effectLst/>
                <a:latin typeface="Arial" panose="020B0604020202020204" pitchFamily="34" charset="0"/>
                <a:cs typeface="Arial" panose="020B0604020202020204" pitchFamily="34" charset="0"/>
              </a:rPr>
              <a:t> </a:t>
            </a:r>
            <a:r>
              <a:rPr lang="en-GB" sz="1500">
                <a:solidFill>
                  <a:srgbClr val="002A41"/>
                </a:solidFill>
                <a:latin typeface="Arial"/>
                <a:cs typeface="Arial"/>
              </a:rPr>
              <a:t>website.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i="0" u="none" strike="noStrike" kern="1200" cap="none" spc="0" normalizeH="0" baseline="0" noProof="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202673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166000"/>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0" i="0" u="none" strike="noStrike" kern="1200" cap="none" spc="0" normalizeH="0" baseline="0" noProof="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a:ln>
                  <a:noFill/>
                </a:ln>
                <a:solidFill>
                  <a:srgbClr val="54135A"/>
                </a:solidFill>
                <a:effectLst/>
                <a:uLnTx/>
                <a:uFillTx/>
                <a:latin typeface="Arial"/>
                <a:ea typeface="+mn-ea"/>
                <a:cs typeface="Arial"/>
              </a:rPr>
              <a:t>What if I can’t attend?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If you can’t attend your graduation ceremony you may be able to defer your attendance. You can notify the University of your wish to do so via the registration process.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Please note that you must notify the Common Awards Team if you are unable to attend and wish to do so in the future. </a:t>
            </a:r>
            <a:r>
              <a:rPr kumimoji="0" lang="en-GB" sz="1500" i="0" u="none" strike="noStrike" kern="1200" cap="none" spc="0" normalizeH="0" baseline="0" noProof="0" err="1">
                <a:ln>
                  <a:noFill/>
                </a:ln>
                <a:solidFill>
                  <a:srgbClr val="002A41"/>
                </a:solidFill>
                <a:effectLst/>
                <a:uLnTx/>
                <a:uFillTx/>
                <a:latin typeface="Arial"/>
                <a:ea typeface="+mn-ea"/>
                <a:cs typeface="Arial"/>
              </a:rPr>
              <a:t>Graduands</a:t>
            </a:r>
            <a:r>
              <a:rPr kumimoji="0" lang="en-GB" sz="1500" i="0" u="none" strike="noStrike" kern="1200" cap="none" spc="0" normalizeH="0" baseline="0" noProof="0">
                <a:ln>
                  <a:noFill/>
                </a:ln>
                <a:solidFill>
                  <a:srgbClr val="002A41"/>
                </a:solidFill>
                <a:effectLst/>
                <a:uLnTx/>
                <a:uFillTx/>
                <a:latin typeface="Arial"/>
                <a:ea typeface="+mn-ea"/>
                <a:cs typeface="Arial"/>
              </a:rPr>
              <a:t> who do not notify the University will have their degree conferred in absentia.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You will also be able to graduate in absentia if you do not wish to attend a University ceremony.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a:ln>
                  <a:noFill/>
                </a:ln>
                <a:solidFill>
                  <a:srgbClr val="002A41"/>
                </a:solidFill>
                <a:effectLst/>
                <a:uLnTx/>
                <a:uFillTx/>
                <a:latin typeface="Arial"/>
                <a:ea typeface="+mn-ea"/>
                <a:cs typeface="Arial"/>
              </a:rPr>
              <a:t>For more information, and detailed FAQs, please see the information on the University’s </a:t>
            </a:r>
            <a:r>
              <a:rPr kumimoji="0" lang="en-GB" sz="1500" b="1" i="0" u="none" strike="noStrike" kern="1200" cap="none" spc="0" normalizeH="0" baseline="0" noProof="0">
                <a:ln>
                  <a:noFill/>
                </a:ln>
                <a:solidFill>
                  <a:srgbClr val="002A41"/>
                </a:solidFill>
                <a:effectLst/>
                <a:uLnTx/>
                <a:uFillTx/>
                <a:latin typeface="Arial"/>
                <a:ea typeface="+mn-ea"/>
                <a:cs typeface="Arial"/>
                <a:hlinkClick r:id="rId2"/>
              </a:rPr>
              <a:t>Ceremonies Unit </a:t>
            </a:r>
            <a:r>
              <a:rPr kumimoji="0" lang="en-GB" sz="1500" i="0" u="none" strike="noStrike" kern="1200" cap="none" spc="0" normalizeH="0" baseline="0" noProof="0">
                <a:ln>
                  <a:noFill/>
                </a:ln>
                <a:solidFill>
                  <a:srgbClr val="002A41"/>
                </a:solidFill>
                <a:effectLst/>
                <a:uLnTx/>
                <a:uFillTx/>
                <a:latin typeface="Arial"/>
                <a:ea typeface="+mn-ea"/>
                <a:cs typeface="Arial"/>
              </a:rPr>
              <a:t>webpages. </a:t>
            </a:r>
            <a:endParaRPr kumimoji="0" lang="en-GB" sz="1600" i="0" u="none" strike="noStrike" kern="1200" cap="none" spc="0" normalizeH="0" baseline="0" noProof="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122799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Degree Documentation</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842584"/>
            <a:ext cx="8079588"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400" i="0" u="none" strike="noStrike" kern="1200" cap="none" spc="0" normalizeH="0" baseline="0" noProof="0">
                <a:ln>
                  <a:noFill/>
                </a:ln>
                <a:solidFill>
                  <a:srgbClr val="002A41"/>
                </a:solidFill>
                <a:effectLst/>
                <a:uLnTx/>
                <a:uFillTx/>
                <a:latin typeface="Arial"/>
                <a:ea typeface="+mn-ea"/>
                <a:cs typeface="Arial"/>
              </a:rPr>
              <a:t>Following the Congregation ceremony, students will normally receive one copy of the degree documents listed below and overleaf, free of charge. These are not given out at the ceremony but the Common Awards Team will post this documentation to TEIs within 8 weeks of Congregation. TEIs are responsible for providing students with their degree documentation.</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400" b="1">
                <a:solidFill>
                  <a:srgbClr val="54135A"/>
                </a:solidFill>
                <a:latin typeface="Arial"/>
                <a:cs typeface="Arial"/>
              </a:rPr>
              <a:t>Parchment</a:t>
            </a:r>
            <a:r>
              <a:rPr lang="en-GB" sz="1400">
                <a:solidFill>
                  <a:srgbClr val="54135A"/>
                </a:solidFill>
                <a:latin typeface="Arial"/>
                <a:cs typeface="Arial"/>
              </a:rPr>
              <a:t> - </a:t>
            </a:r>
            <a:r>
              <a:rPr lang="en-GB" sz="1400">
                <a:solidFill>
                  <a:srgbClr val="002A41"/>
                </a:solidFill>
                <a:latin typeface="Arial"/>
                <a:cs typeface="Arial"/>
              </a:rPr>
              <a:t>A parchment is the word which the University uses to mean your certificate. Your parchment is an official document that proves that you have a University of Durham qualification.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400" b="1">
                <a:solidFill>
                  <a:srgbClr val="54135A"/>
                </a:solidFill>
                <a:latin typeface="Arial"/>
                <a:cs typeface="Arial"/>
              </a:rPr>
              <a:t>Academic transcript - </a:t>
            </a:r>
            <a:r>
              <a:rPr lang="en-GB" sz="1400">
                <a:solidFill>
                  <a:srgbClr val="002A41"/>
                </a:solidFill>
                <a:latin typeface="Arial"/>
                <a:cs typeface="Arial"/>
              </a:rPr>
              <a:t>An academic transcript gives details of your academic performance. It includes information on your legal name, date of birth, college, mode of study, the qualification you obtained, the dates you attended, the date of your award (where appropriate) and the modules you undertook whilst studying, including the marks achieved.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400" b="1">
                <a:solidFill>
                  <a:srgbClr val="54135A"/>
                </a:solidFill>
                <a:latin typeface="Arial"/>
                <a:cs typeface="Arial"/>
              </a:rPr>
              <a:t>Diploma Supplement </a:t>
            </a:r>
            <a:r>
              <a:rPr lang="en-GB" sz="1400">
                <a:solidFill>
                  <a:srgbClr val="002A41"/>
                </a:solidFill>
                <a:latin typeface="Arial"/>
                <a:cs typeface="Arial"/>
              </a:rPr>
              <a:t>- This document describes your qualification in a standard format that is designed to be easily understood and straightforward to compare. It contains information on the level, context, content and status of the studies that were successfully undertaken. This allows other universities or employers to understand your qualification in relation to the education system of the country you took your degree in. The Diploma Supplement is not a replacement for the official parchment and transcript issued by the University. </a:t>
            </a:r>
          </a:p>
        </p:txBody>
      </p:sp>
    </p:spTree>
    <p:extLst>
      <p:ext uri="{BB962C8B-B14F-4D97-AF65-F5344CB8AC3E}">
        <p14:creationId xmlns:p14="http://schemas.microsoft.com/office/powerpoint/2010/main" val="8823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166000"/>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0" i="0" u="none" strike="noStrike" kern="1200" cap="none" spc="0" normalizeH="0" baseline="0" noProof="0" dirty="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dirty="0">
                <a:ln>
                  <a:noFill/>
                </a:ln>
                <a:solidFill>
                  <a:srgbClr val="54135A"/>
                </a:solidFill>
                <a:effectLst/>
                <a:uLnTx/>
                <a:uFillTx/>
                <a:latin typeface="Arial"/>
                <a:ea typeface="+mn-ea"/>
                <a:cs typeface="Arial"/>
              </a:rPr>
              <a:t>How do I order replacement Degree Documents?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i="0" u="none" strike="noStrike" kern="1200" cap="none" spc="0" normalizeH="0" baseline="0" noProof="0" dirty="0">
                <a:ln>
                  <a:noFill/>
                </a:ln>
                <a:solidFill>
                  <a:srgbClr val="002A41"/>
                </a:solidFill>
                <a:effectLst/>
                <a:uLnTx/>
                <a:uFillTx/>
                <a:latin typeface="Arial"/>
                <a:ea typeface="+mn-ea"/>
                <a:cs typeface="Arial"/>
              </a:rPr>
              <a:t>You can order a replacement Parchment, Transcript and Diploma Supplement via the University’s </a:t>
            </a:r>
            <a:r>
              <a:rPr kumimoji="0" lang="en-GB" sz="1600" b="1" i="0" u="none" strike="noStrike" kern="1200" cap="none" spc="0" normalizeH="0" baseline="0" noProof="0" dirty="0">
                <a:ln>
                  <a:noFill/>
                </a:ln>
                <a:solidFill>
                  <a:srgbClr val="002A41"/>
                </a:solidFill>
                <a:effectLst/>
                <a:uLnTx/>
                <a:uFillTx/>
                <a:latin typeface="Arial"/>
                <a:ea typeface="+mn-ea"/>
                <a:cs typeface="Arial"/>
                <a:hlinkClick r:id="rId2"/>
              </a:rPr>
              <a:t>Online Document Store</a:t>
            </a:r>
            <a:r>
              <a:rPr kumimoji="0" lang="en-GB" sz="1600" i="0" u="none" strike="noStrike" kern="1200" cap="none" spc="0" normalizeH="0" baseline="0" noProof="0" dirty="0">
                <a:ln>
                  <a:noFill/>
                </a:ln>
                <a:solidFill>
                  <a:srgbClr val="002A41"/>
                </a:solidFill>
                <a:effectLst/>
                <a:uLnTx/>
                <a:uFillTx/>
                <a:latin typeface="Arial"/>
                <a:ea typeface="+mn-ea"/>
                <a:cs typeface="Arial"/>
              </a:rPr>
              <a:t>. The original must be lost, damaged or stolen. Please contact your TEI in the first instance if there is an error on your degree documentation. Errors on degree documentation will be charged. Please see the Student Registry webpage for details. </a:t>
            </a:r>
          </a:p>
        </p:txBody>
      </p:sp>
    </p:spTree>
    <p:extLst>
      <p:ext uri="{BB962C8B-B14F-4D97-AF65-F5344CB8AC3E}">
        <p14:creationId xmlns:p14="http://schemas.microsoft.com/office/powerpoint/2010/main" val="381169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Access to resources</a:t>
            </a:r>
          </a:p>
        </p:txBody>
      </p:sp>
    </p:spTree>
    <p:extLst>
      <p:ext uri="{BB962C8B-B14F-4D97-AF65-F5344CB8AC3E}">
        <p14:creationId xmlns:p14="http://schemas.microsoft.com/office/powerpoint/2010/main" val="312149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using a computer mouse&#10;&#10;Description automatically generated with medium confidence">
            <a:extLst>
              <a:ext uri="{FF2B5EF4-FFF2-40B4-BE49-F238E27FC236}">
                <a16:creationId xmlns:a16="http://schemas.microsoft.com/office/drawing/2014/main" id="{66EFD27C-A861-2502-A610-658AA9ED50BC}"/>
              </a:ext>
            </a:extLst>
          </p:cNvPr>
          <p:cNvPicPr>
            <a:picLocks noChangeAspect="1"/>
          </p:cNvPicPr>
          <p:nvPr/>
        </p:nvPicPr>
        <p:blipFill rotWithShape="1">
          <a:blip r:embed="rId2"/>
          <a:srcRect l="41684"/>
          <a:stretch/>
        </p:blipFill>
        <p:spPr>
          <a:xfrm>
            <a:off x="7038976" y="948940"/>
            <a:ext cx="2105024" cy="2097529"/>
          </a:xfrm>
          <a:prstGeom prst="rect">
            <a:avLst/>
          </a:prstGeom>
        </p:spPr>
      </p:pic>
      <p:sp>
        <p:nvSpPr>
          <p:cNvPr id="2" name="Title 1"/>
          <p:cNvSpPr>
            <a:spLocks noGrp="1"/>
          </p:cNvSpPr>
          <p:nvPr>
            <p:ph type="title"/>
          </p:nvPr>
        </p:nvSpPr>
        <p:spPr/>
        <p:txBody>
          <a:bodyPr/>
          <a:lstStyle/>
          <a:p>
            <a:r>
              <a:rPr lang="en-US"/>
              <a:t>Common Awards Hub</a:t>
            </a:r>
          </a:p>
        </p:txBody>
      </p:sp>
      <p:sp>
        <p:nvSpPr>
          <p:cNvPr id="3" name="Content Placeholder 2"/>
          <p:cNvSpPr>
            <a:spLocks noGrp="1"/>
          </p:cNvSpPr>
          <p:nvPr>
            <p:ph sz="quarter" idx="11"/>
          </p:nvPr>
        </p:nvSpPr>
        <p:spPr/>
        <p:txBody>
          <a:body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800" i="0" u="none" strike="noStrike" kern="1200" cap="none" spc="0" normalizeH="0" baseline="0" noProof="0">
                <a:ln>
                  <a:noFill/>
                </a:ln>
                <a:solidFill>
                  <a:srgbClr val="002A41"/>
                </a:solidFill>
                <a:effectLst/>
                <a:uLnTx/>
                <a:uFillTx/>
                <a:latin typeface="Arial"/>
                <a:ea typeface="+mn-ea"/>
                <a:cs typeface="Arial"/>
              </a:rPr>
              <a:t>As a Common Awards student you will have access to relevant subject-specific electronic resources (including journals and databases) on the </a:t>
            </a:r>
            <a:r>
              <a:rPr kumimoji="0" lang="en-GB" sz="1800" b="1" i="0" u="none" strike="noStrike" kern="1200" cap="none" spc="0" normalizeH="0" baseline="0" noProof="0">
                <a:ln>
                  <a:noFill/>
                </a:ln>
                <a:solidFill>
                  <a:srgbClr val="002A41"/>
                </a:solidFill>
                <a:effectLst/>
                <a:uLnTx/>
                <a:uFillTx/>
                <a:latin typeface="Arial"/>
                <a:ea typeface="+mn-ea"/>
                <a:cs typeface="Arial"/>
                <a:hlinkClick r:id="rId3"/>
              </a:rPr>
              <a:t>Common Awards Hub</a:t>
            </a:r>
            <a:r>
              <a:rPr kumimoji="0" lang="en-GB" sz="1800" i="0" u="none" strike="noStrike" kern="1200" cap="none" spc="0" normalizeH="0" baseline="0" noProof="0">
                <a:ln>
                  <a:noFill/>
                </a:ln>
                <a:solidFill>
                  <a:srgbClr val="002A41"/>
                </a:solidFill>
                <a:effectLst/>
                <a:uLnTx/>
                <a:uFillTx/>
                <a:latin typeface="Arial"/>
                <a:ea typeface="+mn-ea"/>
                <a:cs typeface="Arial"/>
              </a:rPr>
              <a:t>, via your TEI’s Moodle site.</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800" noProof="0">
                <a:solidFill>
                  <a:srgbClr val="002A41"/>
                </a:solidFill>
                <a:latin typeface="Arial"/>
                <a:cs typeface="Arial"/>
              </a:rPr>
              <a:t>Please contact your TEI if you need any support in accessing the Common Awards Hub.</a:t>
            </a:r>
            <a:endParaRPr kumimoji="0" lang="en-GB" sz="1800" i="0" u="none" strike="noStrike" kern="1200" cap="none" spc="0" normalizeH="0" baseline="0" noProof="0">
              <a:ln>
                <a:noFill/>
              </a:ln>
              <a:solidFill>
                <a:srgbClr val="002A41"/>
              </a:solidFill>
              <a:effectLst/>
              <a:uLnTx/>
              <a:uFillTx/>
              <a:latin typeface="Arial"/>
              <a:ea typeface="+mn-ea"/>
              <a:cs typeface="Arial"/>
            </a:endParaRPr>
          </a:p>
        </p:txBody>
      </p:sp>
      <p:grpSp>
        <p:nvGrpSpPr>
          <p:cNvPr id="9" name="Group 8"/>
          <p:cNvGrpSpPr>
            <a:grpSpLocks noChangeAspect="1"/>
          </p:cNvGrpSpPr>
          <p:nvPr/>
        </p:nvGrpSpPr>
        <p:grpSpPr bwMode="auto">
          <a:xfrm>
            <a:off x="7043738" y="3043238"/>
            <a:ext cx="2100262" cy="2100262"/>
            <a:chOff x="4437" y="1917"/>
            <a:chExt cx="1323" cy="1323"/>
          </a:xfrm>
        </p:grpSpPr>
        <p:sp>
          <p:nvSpPr>
            <p:cNvPr id="10" name="AutoShape 7"/>
            <p:cNvSpPr>
              <a:spLocks noChangeAspect="1" noChangeArrowheads="1" noTextEdit="1"/>
            </p:cNvSpPr>
            <p:nvPr/>
          </p:nvSpPr>
          <p:spPr bwMode="auto">
            <a:xfrm>
              <a:off x="4437" y="1917"/>
              <a:ext cx="1323"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p:nvSpPr>
          <p:spPr bwMode="auto">
            <a:xfrm>
              <a:off x="4437" y="1917"/>
              <a:ext cx="1326" cy="1326"/>
            </a:xfrm>
            <a:custGeom>
              <a:avLst/>
              <a:gdLst>
                <a:gd name="T0" fmla="*/ 0 w 4799"/>
                <a:gd name="T1" fmla="*/ 0 h 4799"/>
                <a:gd name="T2" fmla="*/ 0 w 4799"/>
                <a:gd name="T3" fmla="*/ 0 h 4799"/>
                <a:gd name="T4" fmla="*/ 4799 w 4799"/>
                <a:gd name="T5" fmla="*/ 0 h 4799"/>
                <a:gd name="T6" fmla="*/ 4799 w 4799"/>
                <a:gd name="T7" fmla="*/ 4799 h 4799"/>
                <a:gd name="T8" fmla="*/ 0 w 4799"/>
                <a:gd name="T9" fmla="*/ 0 h 4799"/>
              </a:gdLst>
              <a:ahLst/>
              <a:cxnLst>
                <a:cxn ang="0">
                  <a:pos x="T0" y="T1"/>
                </a:cxn>
                <a:cxn ang="0">
                  <a:pos x="T2" y="T3"/>
                </a:cxn>
                <a:cxn ang="0">
                  <a:pos x="T4" y="T5"/>
                </a:cxn>
                <a:cxn ang="0">
                  <a:pos x="T6" y="T7"/>
                </a:cxn>
                <a:cxn ang="0">
                  <a:pos x="T8" y="T9"/>
                </a:cxn>
              </a:cxnLst>
              <a:rect l="0" t="0" r="r" b="b"/>
              <a:pathLst>
                <a:path w="4799" h="4799">
                  <a:moveTo>
                    <a:pt x="0" y="0"/>
                  </a:moveTo>
                  <a:lnTo>
                    <a:pt x="0" y="0"/>
                  </a:lnTo>
                  <a:lnTo>
                    <a:pt x="4799" y="0"/>
                  </a:lnTo>
                  <a:lnTo>
                    <a:pt x="4799" y="4799"/>
                  </a:lnTo>
                  <a:cubicBezTo>
                    <a:pt x="2149" y="4799"/>
                    <a:pt x="0" y="2649"/>
                    <a:pt x="0" y="0"/>
                  </a:cubicBezTo>
                  <a:close/>
                </a:path>
              </a:pathLst>
            </a:custGeom>
            <a:solidFill>
              <a:srgbClr val="54135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7212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Durham University Resources</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500" dirty="0">
                <a:solidFill>
                  <a:srgbClr val="002A41"/>
                </a:solidFill>
                <a:latin typeface="Arial"/>
                <a:cs typeface="Arial"/>
              </a:rPr>
              <a:t>As a Common Awards student you are entitled to a Durham U</a:t>
            </a:r>
            <a:r>
              <a:rPr kumimoji="0" lang="en-GB" sz="1500" i="0" u="none" strike="noStrike" kern="1200" cap="none" spc="0" normalizeH="0" baseline="0" noProof="0" dirty="0" err="1">
                <a:ln>
                  <a:noFill/>
                </a:ln>
                <a:solidFill>
                  <a:srgbClr val="002A41"/>
                </a:solidFill>
                <a:effectLst/>
                <a:uLnTx/>
                <a:uFillTx/>
                <a:latin typeface="Arial"/>
                <a:ea typeface="+mn-ea"/>
                <a:cs typeface="Arial"/>
              </a:rPr>
              <a:t>niversity</a:t>
            </a:r>
            <a:r>
              <a:rPr kumimoji="0" lang="en-GB" sz="1500" i="0" u="none" strike="noStrike" kern="1200" cap="none" spc="0" normalizeH="0" baseline="0" noProof="0" dirty="0">
                <a:ln>
                  <a:noFill/>
                </a:ln>
                <a:solidFill>
                  <a:srgbClr val="002A41"/>
                </a:solidFill>
                <a:effectLst/>
                <a:uLnTx/>
                <a:uFillTx/>
                <a:latin typeface="Arial"/>
                <a:ea typeface="+mn-ea"/>
                <a:cs typeface="Arial"/>
              </a:rPr>
              <a:t> campus card, which allows physical access to Durham University libraries (but please note that you will not be able to request that books be posted out to you via the Postal Loan Service, order books and articles through the Document Delivery Service, or order articles through the Copy Service).</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You are provided with access to IT facilities directly through your TEI, rather than through the University. You will not, therefore, be given a University IT account and email address. If the University needs to contact you (for example, to invite you to Congregation), it will do so through your TEI.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We have regularly been asked why we can't provide </a:t>
            </a:r>
            <a:r>
              <a:rPr kumimoji="0" lang="en-GB" sz="1500" i="0" u="none" strike="noStrike" kern="1200" cap="none" spc="0" normalizeH="0" baseline="0" noProof="0" dirty="0" err="1">
                <a:ln>
                  <a:noFill/>
                </a:ln>
                <a:solidFill>
                  <a:srgbClr val="002A41"/>
                </a:solidFill>
                <a:effectLst/>
                <a:uLnTx/>
                <a:uFillTx/>
                <a:latin typeface="Arial"/>
                <a:ea typeface="+mn-ea"/>
                <a:cs typeface="Arial"/>
              </a:rPr>
              <a:t>durham.ac.uk</a:t>
            </a:r>
            <a:r>
              <a:rPr kumimoji="0" lang="en-GB" sz="1500" i="0" u="none" strike="noStrike" kern="1200" cap="none" spc="0" normalizeH="0" baseline="0" noProof="0" dirty="0">
                <a:ln>
                  <a:noFill/>
                </a:ln>
                <a:solidFill>
                  <a:srgbClr val="002A41"/>
                </a:solidFill>
                <a:effectLst/>
                <a:uLnTx/>
                <a:uFillTx/>
                <a:latin typeface="Arial"/>
                <a:ea typeface="+mn-ea"/>
                <a:cs typeface="Arial"/>
              </a:rPr>
              <a:t> email addresses. The main reason is that these addresses provide access to various resources and that the licenses for these resources do not cover Common Awards students. To extend them to cover Common Awards students – who number in the thousands – would result in a prohibitive increase in the cost of Common Awards to the churches and to TEIs.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500" b="0" i="0" u="none" strike="noStrike" kern="1200" cap="none" spc="0" normalizeH="0" baseline="0" noProof="0" dirty="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91114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Disability and Financial Support</a:t>
            </a:r>
          </a:p>
        </p:txBody>
      </p:sp>
    </p:spTree>
    <p:extLst>
      <p:ext uri="{BB962C8B-B14F-4D97-AF65-F5344CB8AC3E}">
        <p14:creationId xmlns:p14="http://schemas.microsoft.com/office/powerpoint/2010/main" val="41129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Disability Support</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Durham University and the Theological Education Institutions delivering Common Awards programmes are committed to inclusive teaching and learning. Inclusive teaching and learning improves access and participation for all students and recognises that students have different needs and experiences.</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54135A"/>
                </a:solidFill>
                <a:effectLst/>
                <a:uLnTx/>
                <a:uFillTx/>
                <a:latin typeface="Arial"/>
                <a:ea typeface="+mn-ea"/>
                <a:cs typeface="Arial"/>
              </a:rPr>
              <a:t>What can you expect from the Common Awards team at Durham University?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The Common Awards team works closely with TEIs on a wide range of initiatives around diversity, inclusion and belonging. These include research projects, sharing of best practice between institutions, the creation of resources for staff and students, and training for staff. The Common Awards Management Board oversees this work.</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Because of the way in which the Common Awards partnership is set up, Durham University cannot provide individual disability support or advice direct to students. The University also cannot offer individual student assessments. The University can provide advice for staff in your institution as they seek to support you in your learning. </a:t>
            </a:r>
          </a:p>
        </p:txBody>
      </p:sp>
    </p:spTree>
    <p:extLst>
      <p:ext uri="{BB962C8B-B14F-4D97-AF65-F5344CB8AC3E}">
        <p14:creationId xmlns:p14="http://schemas.microsoft.com/office/powerpoint/2010/main" val="243377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166000"/>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0" i="0" u="none" strike="noStrike" kern="1200" cap="none" spc="0" normalizeH="0" baseline="0" noProof="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What can you expect from your TEI?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i="0" u="none" strike="noStrike" kern="1200" cap="none" spc="0" normalizeH="0" baseline="0" noProof="0">
                <a:ln>
                  <a:noFill/>
                </a:ln>
                <a:solidFill>
                  <a:srgbClr val="002A41"/>
                </a:solidFill>
                <a:effectLst/>
                <a:uLnTx/>
                <a:uFillTx/>
                <a:latin typeface="Arial"/>
                <a:ea typeface="+mn-ea"/>
                <a:cs typeface="Arial"/>
              </a:rPr>
              <a:t>Your institution should: </a:t>
            </a:r>
          </a:p>
          <a:p>
            <a:pPr marL="285750" lvl="1" algn="just">
              <a:spcBef>
                <a:spcPts val="800"/>
              </a:spcBef>
              <a:buClr>
                <a:srgbClr val="68246D"/>
              </a:buClr>
              <a:defRPr/>
            </a:pPr>
            <a:r>
              <a:rPr kumimoji="0" lang="en-GB" sz="1600" i="0" u="none" strike="noStrike" kern="1200" cap="none" spc="0" normalizeH="0" baseline="0" noProof="0">
                <a:ln>
                  <a:noFill/>
                </a:ln>
                <a:solidFill>
                  <a:srgbClr val="002A41"/>
                </a:solidFill>
                <a:effectLst/>
                <a:uLnTx/>
                <a:uFillTx/>
                <a:latin typeface="Arial"/>
                <a:ea typeface="+mn-ea"/>
                <a:cs typeface="Arial"/>
              </a:rPr>
              <a:t>Provide a clear and accessible way for you to disclose disabilities at the point of application </a:t>
            </a:r>
          </a:p>
          <a:p>
            <a:pPr marL="285750" lvl="1" algn="just">
              <a:spcBef>
                <a:spcPts val="800"/>
              </a:spcBef>
              <a:buClr>
                <a:srgbClr val="68246D"/>
              </a:buClr>
              <a:defRPr/>
            </a:pPr>
            <a:r>
              <a:rPr kumimoji="0" lang="en-GB" sz="1600" i="0" u="none" strike="noStrike" kern="1200" cap="none" spc="0" normalizeH="0" baseline="0" noProof="0">
                <a:ln>
                  <a:noFill/>
                </a:ln>
                <a:solidFill>
                  <a:srgbClr val="002A41"/>
                </a:solidFill>
                <a:effectLst/>
                <a:uLnTx/>
                <a:uFillTx/>
                <a:latin typeface="Arial"/>
                <a:ea typeface="+mn-ea"/>
                <a:cs typeface="Arial"/>
              </a:rPr>
              <a:t>Make reasonable adjustments so that you have the opportunity to meet the learning outcomes in each module you study. The Common Awards team at Durham University provides guidance to your institution about what kinds of reasonable adjustments may be appropriate </a:t>
            </a:r>
          </a:p>
          <a:p>
            <a:pPr marL="285750" lvl="1" algn="just">
              <a:spcBef>
                <a:spcPts val="800"/>
              </a:spcBef>
              <a:buClr>
                <a:srgbClr val="68246D"/>
              </a:buClr>
              <a:defRPr/>
            </a:pPr>
            <a:r>
              <a:rPr kumimoji="0" lang="en-GB" sz="1600" i="0" u="none" strike="noStrike" kern="1200" cap="none" spc="0" normalizeH="0" baseline="0" noProof="0">
                <a:ln>
                  <a:noFill/>
                </a:ln>
                <a:solidFill>
                  <a:srgbClr val="002A41"/>
                </a:solidFill>
                <a:effectLst/>
                <a:uLnTx/>
                <a:uFillTx/>
                <a:latin typeface="Arial"/>
                <a:ea typeface="+mn-ea"/>
                <a:cs typeface="Arial"/>
              </a:rPr>
              <a:t>Provide you with information about additional study support, pastoral support and mitigations available to you (e.g. extensions), should your disability have an unexpectedly significant impact on your studies at any point. </a:t>
            </a:r>
          </a:p>
          <a:p>
            <a:pPr marL="285750" lvl="1" algn="just">
              <a:spcBef>
                <a:spcPts val="800"/>
              </a:spcBef>
              <a:buClr>
                <a:srgbClr val="68246D"/>
              </a:buClr>
              <a:defRPr/>
            </a:pPr>
            <a:r>
              <a:rPr kumimoji="0" lang="en-GB" sz="1600" i="0" u="none" strike="noStrike" kern="1200" cap="none" spc="0" normalizeH="0" baseline="0" noProof="0">
                <a:ln>
                  <a:noFill/>
                </a:ln>
                <a:solidFill>
                  <a:srgbClr val="002A41"/>
                </a:solidFill>
                <a:effectLst/>
                <a:uLnTx/>
                <a:uFillTx/>
                <a:latin typeface="Arial"/>
                <a:ea typeface="+mn-ea"/>
                <a:cs typeface="Arial"/>
              </a:rPr>
              <a:t>The Common Awards team works with institutions to ensure that, collectively, we continually review our practices of support and inclusion. </a:t>
            </a:r>
          </a:p>
        </p:txBody>
      </p:sp>
    </p:spTree>
    <p:extLst>
      <p:ext uri="{BB962C8B-B14F-4D97-AF65-F5344CB8AC3E}">
        <p14:creationId xmlns:p14="http://schemas.microsoft.com/office/powerpoint/2010/main" val="271408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Common Awards partnership</a:t>
            </a:r>
          </a:p>
        </p:txBody>
      </p:sp>
    </p:spTree>
    <p:extLst>
      <p:ext uri="{BB962C8B-B14F-4D97-AF65-F5344CB8AC3E}">
        <p14:creationId xmlns:p14="http://schemas.microsoft.com/office/powerpoint/2010/main" val="343338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166000"/>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0" i="0" u="none" strike="noStrike" kern="1200" cap="none" spc="0" normalizeH="0" baseline="0" noProof="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What if I am diagnosed with a disability after this has already had an effect on my academic work?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i="0" u="none" strike="noStrike" kern="1200" cap="none" spc="0" normalizeH="0" baseline="0" noProof="0">
                <a:ln>
                  <a:noFill/>
                </a:ln>
                <a:solidFill>
                  <a:srgbClr val="002A41"/>
                </a:solidFill>
                <a:effectLst/>
                <a:uLnTx/>
                <a:uFillTx/>
                <a:latin typeface="Arial"/>
                <a:ea typeface="+mn-ea"/>
                <a:cs typeface="Arial"/>
              </a:rPr>
              <a:t>Sometimes it becomes apparent in retrospect that a previously undiagnosed condition has been affecting your studies. What action you can take will depend on a range of factors including what stage you are at in your academic programme, exactly what impact your condition had on your studies, and what support you already had in place at the time you were diagnosed.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i="0" u="none" strike="noStrike" kern="1200" cap="none" spc="0" normalizeH="0" baseline="0" noProof="0">
                <a:ln>
                  <a:noFill/>
                </a:ln>
                <a:solidFill>
                  <a:srgbClr val="002A41"/>
                </a:solidFill>
                <a:effectLst/>
                <a:uLnTx/>
                <a:uFillTx/>
                <a:latin typeface="Arial"/>
                <a:ea typeface="+mn-ea"/>
                <a:cs typeface="Arial"/>
              </a:rPr>
              <a:t>You should ask your institution for advice about the appropriate steps to take. Processes such as the Serious Adverse Circumstances procedure are in place to take account of such situations. </a:t>
            </a:r>
          </a:p>
        </p:txBody>
      </p:sp>
    </p:spTree>
    <p:extLst>
      <p:ext uri="{BB962C8B-B14F-4D97-AF65-F5344CB8AC3E}">
        <p14:creationId xmlns:p14="http://schemas.microsoft.com/office/powerpoint/2010/main" val="2622670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43860"/>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endParaRPr kumimoji="0" lang="en-GB" sz="1600" b="0" i="0" u="none" strike="noStrike" kern="1200" cap="none" spc="0" normalizeH="0" baseline="0" noProof="0" dirty="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54135A"/>
                </a:solidFill>
                <a:effectLst/>
                <a:uLnTx/>
                <a:uFillTx/>
                <a:latin typeface="Arial"/>
                <a:ea typeface="+mn-ea"/>
                <a:cs typeface="Arial"/>
              </a:rPr>
              <a:t>Can I apply for Disability Support Allowance?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If you are registered on a Common Awards programme, you may be eligible to receive Disability Support Allowance from Student Finance England (and equivalents in Scotland, Wales and Northern Ireland). Student Finance England and equivalent bodies do not consider you a Durham University student for statutory support purposes. </a:t>
            </a:r>
            <a:r>
              <a:rPr kumimoji="0" lang="en-GB" sz="1500" b="1" i="0" u="none" strike="noStrike" kern="1200" cap="none" spc="0" normalizeH="0" baseline="0" noProof="0" dirty="0">
                <a:ln>
                  <a:noFill/>
                </a:ln>
                <a:solidFill>
                  <a:srgbClr val="002A41"/>
                </a:solidFill>
                <a:effectLst/>
                <a:uLnTx/>
                <a:uFillTx/>
                <a:latin typeface="Arial"/>
                <a:ea typeface="+mn-ea"/>
                <a:cs typeface="Arial"/>
              </a:rPr>
              <a:t>You should not apply for support as a Durham University student</a:t>
            </a:r>
            <a:r>
              <a:rPr kumimoji="0" lang="en-GB" sz="1500" i="0" u="none" strike="noStrike" kern="1200" cap="none" spc="0" normalizeH="0" baseline="0" noProof="0" dirty="0">
                <a:ln>
                  <a:noFill/>
                </a:ln>
                <a:solidFill>
                  <a:srgbClr val="002A41"/>
                </a:solidFill>
                <a:effectLst/>
                <a:uLnTx/>
                <a:uFillTx/>
                <a:latin typeface="Arial"/>
                <a:ea typeface="+mn-ea"/>
                <a:cs typeface="Arial"/>
              </a:rPr>
              <a:t>. If you do apply for support as a Durham University student by mistake please contact </a:t>
            </a:r>
            <a:r>
              <a:rPr kumimoji="0" lang="en-GB" sz="1500" b="1" i="0" u="none" strike="noStrike" kern="1200" cap="none" spc="0" normalizeH="0" baseline="0" noProof="0" dirty="0">
                <a:ln>
                  <a:noFill/>
                </a:ln>
                <a:solidFill>
                  <a:srgbClr val="002A41"/>
                </a:solidFill>
                <a:effectLst/>
                <a:uLnTx/>
                <a:uFillTx/>
                <a:latin typeface="Arial"/>
                <a:ea typeface="+mn-ea"/>
                <a:cs typeface="Arial"/>
                <a:hlinkClick r:id="rId2"/>
              </a:rPr>
              <a:t>Financial Support</a:t>
            </a:r>
            <a:r>
              <a:rPr kumimoji="0" lang="en-GB" sz="1500" i="0" u="none" strike="noStrike" kern="1200" cap="none" spc="0" normalizeH="0" baseline="0" noProof="0" dirty="0">
                <a:ln>
                  <a:noFill/>
                </a:ln>
                <a:solidFill>
                  <a:srgbClr val="002A41"/>
                </a:solidFill>
                <a:effectLst/>
                <a:uLnTx/>
                <a:uFillTx/>
                <a:latin typeface="Arial"/>
                <a:ea typeface="+mn-ea"/>
                <a:cs typeface="Arial"/>
              </a:rPr>
              <a:t>.</a:t>
            </a:r>
            <a:endParaRPr kumimoji="0" lang="en-GB" sz="1500" b="1" i="0" u="none" strike="noStrike" kern="1200" cap="none" spc="0" normalizeH="0" baseline="0" noProof="0" dirty="0">
              <a:ln>
                <a:noFill/>
              </a:ln>
              <a:solidFill>
                <a:srgbClr val="54135A"/>
              </a:solidFill>
              <a:effectLst/>
              <a:uLnTx/>
              <a:uFillTx/>
              <a:latin typeface="Arial"/>
              <a:ea typeface="+mn-ea"/>
              <a:cs typeface="Arial"/>
            </a:endParaRPr>
          </a:p>
          <a:p>
            <a:pPr marL="0" lvl="1" indent="0" algn="just">
              <a:spcBef>
                <a:spcPts val="800"/>
              </a:spcBef>
              <a:buClr>
                <a:srgbClr val="68246D"/>
              </a:buClr>
              <a:buNone/>
              <a:defRPr/>
            </a:pPr>
            <a:r>
              <a:rPr kumimoji="0" lang="en-GB" sz="1500" i="0" u="none" strike="noStrike" kern="1200" cap="none" spc="0" normalizeH="0" baseline="0" noProof="0" dirty="0">
                <a:ln>
                  <a:noFill/>
                </a:ln>
                <a:solidFill>
                  <a:srgbClr val="002A41"/>
                </a:solidFill>
                <a:effectLst/>
                <a:uLnTx/>
                <a:uFillTx/>
                <a:latin typeface="Arial"/>
                <a:ea typeface="+mn-ea"/>
                <a:cs typeface="Arial"/>
              </a:rPr>
              <a:t>If you apply for financial support you should do so as a student of your </a:t>
            </a:r>
            <a:r>
              <a:rPr lang="en-GB" sz="1500" dirty="0">
                <a:solidFill>
                  <a:srgbClr val="002A41"/>
                </a:solidFill>
                <a:latin typeface="Arial"/>
                <a:cs typeface="Arial"/>
              </a:rPr>
              <a:t>Theological Education</a:t>
            </a:r>
            <a:r>
              <a:rPr kumimoji="0" lang="en-GB" sz="1500" i="0" u="none" strike="noStrike" kern="1200" cap="none" spc="0" normalizeH="0" baseline="0" noProof="0" dirty="0">
                <a:ln>
                  <a:noFill/>
                </a:ln>
                <a:solidFill>
                  <a:srgbClr val="002A41"/>
                </a:solidFill>
                <a:effectLst/>
                <a:uLnTx/>
                <a:uFillTx/>
                <a:latin typeface="Arial"/>
                <a:ea typeface="+mn-ea"/>
                <a:cs typeface="Arial"/>
              </a:rPr>
              <a:t> </a:t>
            </a:r>
            <a:r>
              <a:rPr lang="en-GB" sz="1500" dirty="0">
                <a:solidFill>
                  <a:srgbClr val="002A41"/>
                </a:solidFill>
                <a:latin typeface="Arial"/>
                <a:cs typeface="Arial"/>
              </a:rPr>
              <a:t>Institution</a:t>
            </a:r>
            <a:r>
              <a:rPr kumimoji="0" lang="en-GB" sz="1500" i="0" u="none" strike="noStrike" kern="1200" cap="none" spc="0" normalizeH="0" baseline="0" noProof="0" dirty="0">
                <a:ln>
                  <a:noFill/>
                </a:ln>
                <a:solidFill>
                  <a:srgbClr val="002A41"/>
                </a:solidFill>
                <a:effectLst/>
                <a:uLnTx/>
                <a:uFillTx/>
                <a:latin typeface="Arial"/>
                <a:ea typeface="+mn-ea"/>
                <a:cs typeface="Arial"/>
              </a:rPr>
              <a:t>. This means that to be eligible for support you need to be studying at an institution whose delivery of Common Awards programmes has been “designated” for statutory support under the Education (Student Support) Regulations 2011. Your institution will be able to tell you whether or not they have this designation.</a:t>
            </a:r>
            <a:r>
              <a:rPr lang="en-GB" sz="1500" dirty="0">
                <a:solidFill>
                  <a:srgbClr val="002A41"/>
                </a:solidFill>
                <a:latin typeface="Arial"/>
                <a:cs typeface="Arial"/>
              </a:rPr>
              <a:t> </a:t>
            </a:r>
            <a:endParaRPr kumimoji="0" lang="en-GB" sz="1500" i="0" u="none" strike="noStrike" kern="1200" cap="none" spc="0" normalizeH="0" baseline="0" noProof="0" dirty="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1" i="0" u="none" strike="noStrike" kern="1200" cap="none" spc="0" normalizeH="0" baseline="0" noProof="0" dirty="0">
                <a:ln>
                  <a:noFill/>
                </a:ln>
                <a:solidFill>
                  <a:srgbClr val="54135A"/>
                </a:solidFill>
                <a:effectLst/>
                <a:uLnTx/>
                <a:uFillTx/>
                <a:latin typeface="Arial"/>
                <a:ea typeface="+mn-ea"/>
                <a:cs typeface="Arial"/>
              </a:rPr>
              <a:t>What other sources of support are available?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i="0" u="none" strike="noStrike" kern="1200" cap="none" spc="0" normalizeH="0" baseline="0" noProof="0" dirty="0">
                <a:ln>
                  <a:noFill/>
                </a:ln>
                <a:solidFill>
                  <a:srgbClr val="002A41"/>
                </a:solidFill>
                <a:effectLst/>
                <a:uLnTx/>
                <a:uFillTx/>
                <a:latin typeface="Arial"/>
                <a:ea typeface="+mn-ea"/>
                <a:cs typeface="Arial"/>
              </a:rPr>
              <a:t>If you are training for ministry, the Church or other organisation you are training with may be able to provide you with advice and support. For ordinands within the Church of England, there are specific support measures that may be available. You should talk to your institution for further information. </a:t>
            </a:r>
          </a:p>
        </p:txBody>
      </p:sp>
    </p:spTree>
    <p:extLst>
      <p:ext uri="{BB962C8B-B14F-4D97-AF65-F5344CB8AC3E}">
        <p14:creationId xmlns:p14="http://schemas.microsoft.com/office/powerpoint/2010/main" val="1922555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Financial Support</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800"/>
              </a:spcBef>
              <a:buClr>
                <a:srgbClr val="68246D"/>
              </a:buClr>
              <a:buNone/>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If you are registered on a Common Awards programme, you may be eligible to receive statutory support, including loans, from Student Finance England (and equivalents in Scotland, Wales and Northern Ireland). Student Finance England and equivalent bodies do not consider you a Durham University student for statutory support purposes. </a:t>
            </a:r>
            <a:r>
              <a:rPr kumimoji="0" lang="en-GB" sz="1500" b="1" i="0" u="none" strike="noStrike" kern="1200" cap="none" spc="0" normalizeH="0" baseline="0" noProof="0" dirty="0">
                <a:ln>
                  <a:noFill/>
                </a:ln>
                <a:solidFill>
                  <a:srgbClr val="002A41"/>
                </a:solidFill>
                <a:effectLst/>
                <a:uLnTx/>
                <a:uFillTx/>
                <a:latin typeface="Arial"/>
                <a:ea typeface="+mn-ea"/>
                <a:cs typeface="Arial"/>
              </a:rPr>
              <a:t>You should not apply for support as a Durham University student</a:t>
            </a:r>
            <a:r>
              <a:rPr kumimoji="0" lang="en-GB" sz="1500" b="0" i="0" u="none" strike="noStrike" kern="1200" cap="none" spc="0" normalizeH="0" baseline="0" noProof="0" dirty="0">
                <a:ln>
                  <a:noFill/>
                </a:ln>
                <a:solidFill>
                  <a:srgbClr val="002A41"/>
                </a:solidFill>
                <a:effectLst/>
                <a:uLnTx/>
                <a:uFillTx/>
                <a:latin typeface="Arial"/>
                <a:ea typeface="+mn-ea"/>
                <a:cs typeface="Arial"/>
              </a:rPr>
              <a:t>. If you do apply for support as a Durham University student by mistake please contact </a:t>
            </a:r>
            <a:r>
              <a:rPr kumimoji="0" lang="en-GB" sz="1500" b="1" i="0" u="none" strike="noStrike" kern="1200" cap="none" spc="0" normalizeH="0" baseline="0" noProof="0" dirty="0">
                <a:ln>
                  <a:noFill/>
                </a:ln>
                <a:solidFill>
                  <a:srgbClr val="002A41"/>
                </a:solidFill>
                <a:effectLst/>
                <a:uLnTx/>
                <a:uFillTx/>
                <a:latin typeface="Arial"/>
                <a:ea typeface="+mn-ea"/>
                <a:cs typeface="Arial"/>
                <a:hlinkClick r:id="rId2"/>
              </a:rPr>
              <a:t>Financial Support</a:t>
            </a:r>
            <a:r>
              <a:rPr kumimoji="0" lang="en-GB" sz="1500" b="0" i="0" u="none" strike="noStrike" kern="1200" cap="none" spc="0" normalizeH="0" baseline="0" noProof="0" dirty="0">
                <a:ln>
                  <a:noFill/>
                </a:ln>
                <a:solidFill>
                  <a:srgbClr val="002A41"/>
                </a:solidFill>
                <a:effectLst/>
                <a:uLnTx/>
                <a:uFillTx/>
                <a:latin typeface="Arial"/>
                <a:ea typeface="+mn-ea"/>
                <a:cs typeface="Arial"/>
              </a:rPr>
              <a:t>.</a:t>
            </a:r>
            <a:r>
              <a:rPr lang="en-GB" sz="1500" dirty="0">
                <a:solidFill>
                  <a:srgbClr val="002A41"/>
                </a:solidFill>
                <a:latin typeface="Arial"/>
                <a:cs typeface="Arial"/>
              </a:rPr>
              <a:t> </a:t>
            </a:r>
            <a:endParaRPr kumimoji="0" lang="en-GB" sz="1500" b="0" i="0" u="none" strike="noStrike" kern="1200" cap="none" spc="0" normalizeH="0" baseline="0" noProof="0" dirty="0">
              <a:ln>
                <a:noFill/>
              </a:ln>
              <a:solidFill>
                <a:srgbClr val="002A41"/>
              </a:solidFill>
              <a:effectLst/>
              <a:uLnTx/>
              <a:uFillTx/>
              <a:latin typeface="Arial"/>
              <a:ea typeface="+mn-ea"/>
              <a:cs typeface="Arial"/>
            </a:endParaRPr>
          </a:p>
          <a:p>
            <a:pPr marL="0" lvl="1" indent="0" algn="just">
              <a:spcBef>
                <a:spcPts val="800"/>
              </a:spcBef>
              <a:buClr>
                <a:srgbClr val="68246D"/>
              </a:buClr>
              <a:buNone/>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If you apply for financial support you should do so as a student of your </a:t>
            </a:r>
            <a:r>
              <a:rPr lang="en-GB" sz="1500" dirty="0">
                <a:solidFill>
                  <a:srgbClr val="002A41"/>
                </a:solidFill>
                <a:latin typeface="Arial"/>
                <a:cs typeface="Arial"/>
              </a:rPr>
              <a:t>Theological Education</a:t>
            </a:r>
            <a:r>
              <a:rPr kumimoji="0" lang="en-GB" sz="1500" b="0" i="0" u="none" strike="noStrike" kern="1200" cap="none" spc="0" normalizeH="0" baseline="0" noProof="0" dirty="0">
                <a:ln>
                  <a:noFill/>
                </a:ln>
                <a:solidFill>
                  <a:srgbClr val="002A41"/>
                </a:solidFill>
                <a:effectLst/>
                <a:uLnTx/>
                <a:uFillTx/>
                <a:latin typeface="Arial"/>
                <a:ea typeface="+mn-ea"/>
                <a:cs typeface="Arial"/>
              </a:rPr>
              <a:t> </a:t>
            </a:r>
            <a:r>
              <a:rPr lang="en-GB" sz="1500" dirty="0">
                <a:solidFill>
                  <a:srgbClr val="002A41"/>
                </a:solidFill>
                <a:latin typeface="Arial"/>
                <a:cs typeface="Arial"/>
              </a:rPr>
              <a:t>Institution</a:t>
            </a:r>
            <a:r>
              <a:rPr kumimoji="0" lang="en-GB" sz="1500" b="0" i="0" u="none" strike="noStrike" kern="1200" cap="none" spc="0" normalizeH="0" baseline="0" noProof="0" dirty="0">
                <a:ln>
                  <a:noFill/>
                </a:ln>
                <a:solidFill>
                  <a:srgbClr val="002A41"/>
                </a:solidFill>
                <a:effectLst/>
                <a:uLnTx/>
                <a:uFillTx/>
                <a:latin typeface="Arial"/>
                <a:ea typeface="+mn-ea"/>
                <a:cs typeface="Arial"/>
              </a:rPr>
              <a:t>. This means that to be eligible for support you need to be studying at an institution whose delivery of Common Awards programmes has been “designated” for statutory support under the Education (Student Support) Regulations 2011. Your institution will be able to tell you whether or not they have this designation.</a:t>
            </a:r>
            <a:r>
              <a:rPr lang="en-GB" sz="1500" dirty="0">
                <a:solidFill>
                  <a:srgbClr val="002A41"/>
                </a:solidFill>
                <a:latin typeface="Arial"/>
                <a:cs typeface="Arial"/>
              </a:rPr>
              <a:t> </a:t>
            </a:r>
            <a:endParaRPr kumimoji="0" lang="en-GB" sz="1500" b="0" i="0" u="none" strike="noStrike" kern="1200" cap="none" spc="0" normalizeH="0" baseline="0" noProof="0" dirty="0">
              <a:ln>
                <a:noFill/>
              </a:ln>
              <a:solidFill>
                <a:srgbClr val="002A41"/>
              </a:solidFill>
              <a:effectLst/>
              <a:uLnTx/>
              <a:uFillTx/>
              <a:latin typeface="Arial"/>
              <a:ea typeface="+mn-ea"/>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If you are training for ministry, specific forms of financial support may be available from the Church or organisation you are training with. You should contact your institution for further advice. </a:t>
            </a:r>
          </a:p>
        </p:txBody>
      </p:sp>
    </p:spTree>
    <p:extLst>
      <p:ext uri="{BB962C8B-B14F-4D97-AF65-F5344CB8AC3E}">
        <p14:creationId xmlns:p14="http://schemas.microsoft.com/office/powerpoint/2010/main" val="3272038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Absence, Illness and Other Adverse Circumstances</a:t>
            </a:r>
          </a:p>
        </p:txBody>
      </p:sp>
    </p:spTree>
    <p:extLst>
      <p:ext uri="{BB962C8B-B14F-4D97-AF65-F5344CB8AC3E}">
        <p14:creationId xmlns:p14="http://schemas.microsoft.com/office/powerpoint/2010/main" val="1295115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GB"/>
              <a:t>Absence, Illness or Other Adverse Circumstances</a:t>
            </a:r>
            <a:endParaRPr lang="en-US"/>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During your programme, you will need to attend taught sessions, study in your own time, and complete assignments. You may also need to attend placements and similar learning activities. You should aim to meet all your academic commitments. If you are struggling to do so, you should contact a member of staff in your institution as soon as possible to discuss what help and support your institution can offer you. </a:t>
            </a:r>
          </a:p>
          <a:p>
            <a:pPr marL="0" lvl="1" indent="0" algn="just">
              <a:spcBef>
                <a:spcPts val="800"/>
              </a:spcBef>
              <a:buClr>
                <a:srgbClr val="68246D"/>
              </a:buClr>
              <a:buNone/>
              <a:defRPr/>
            </a:pPr>
            <a:r>
              <a:rPr kumimoji="0" lang="en-GB" sz="1500" b="0" i="0" u="none" strike="noStrike" kern="1200" cap="none" spc="0" normalizeH="0" baseline="0" noProof="0">
                <a:ln>
                  <a:noFill/>
                </a:ln>
                <a:solidFill>
                  <a:srgbClr val="002A41"/>
                </a:solidFill>
                <a:effectLst/>
                <a:uLnTx/>
                <a:uFillTx/>
                <a:latin typeface="Arial"/>
                <a:ea typeface="+mn-ea"/>
                <a:cs typeface="Arial"/>
              </a:rPr>
              <a:t>You may experience serious adverse circumstances arising from medical conditions, personal difficulties, bereavement or other significant causes. These serious circumstances can have an impact on your studies, and you can make an application through the Serious Adverse Circumstances (SAC) procedure for staff to look at your situation. Your institution will be able to guide you through this process.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500">
                <a:solidFill>
                  <a:srgbClr val="002A41"/>
                </a:solidFill>
                <a:latin typeface="Arial"/>
                <a:cs typeface="Arial"/>
              </a:rPr>
              <a:t>Please see the relevant </a:t>
            </a:r>
            <a:r>
              <a:rPr lang="en-GB" sz="1500" b="1">
                <a:solidFill>
                  <a:srgbClr val="002A41"/>
                </a:solidFill>
                <a:latin typeface="Arial"/>
                <a:cs typeface="Arial"/>
                <a:hlinkClick r:id="rId2"/>
              </a:rPr>
              <a:t>University webpage</a:t>
            </a:r>
            <a:r>
              <a:rPr lang="en-GB" sz="1500">
                <a:solidFill>
                  <a:srgbClr val="002A41"/>
                </a:solidFill>
                <a:latin typeface="Arial"/>
                <a:cs typeface="Arial"/>
              </a:rPr>
              <a:t> for information on what you should do if your academic study is disrupted by serious adverse circumstances, and how your TEI can help.</a:t>
            </a:r>
            <a:endParaRPr kumimoji="0" lang="en-GB" sz="1500" b="0" i="0" u="none" strike="noStrike" kern="1200" cap="none" spc="0" normalizeH="0" baseline="0" noProof="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1431287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University Campus Cards / TOTUM Cards</a:t>
            </a:r>
          </a:p>
        </p:txBody>
      </p:sp>
    </p:spTree>
    <p:extLst>
      <p:ext uri="{BB962C8B-B14F-4D97-AF65-F5344CB8AC3E}">
        <p14:creationId xmlns:p14="http://schemas.microsoft.com/office/powerpoint/2010/main" val="229662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GB"/>
              <a:t>University Campus Cards</a:t>
            </a:r>
            <a:endParaRPr lang="en-US"/>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3"/>
            <a:ext cx="8079588" cy="36865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As a </a:t>
            </a:r>
            <a:r>
              <a:rPr lang="en-GB" sz="1500" dirty="0">
                <a:solidFill>
                  <a:srgbClr val="002A41"/>
                </a:solidFill>
                <a:latin typeface="Arial"/>
                <a:cs typeface="Arial"/>
              </a:rPr>
              <a:t>Common Awards student you are entitled to a</a:t>
            </a:r>
            <a:r>
              <a:rPr kumimoji="0" lang="en-GB" sz="1500" b="0" i="0" u="none" strike="noStrike" kern="1200" cap="none" spc="0" normalizeH="0" baseline="0" noProof="0" dirty="0">
                <a:ln>
                  <a:noFill/>
                </a:ln>
                <a:solidFill>
                  <a:srgbClr val="002A41"/>
                </a:solidFill>
                <a:effectLst/>
                <a:uLnTx/>
                <a:uFillTx/>
                <a:latin typeface="Arial"/>
                <a:ea typeface="+mn-ea"/>
                <a:cs typeface="Arial"/>
              </a:rPr>
              <a:t> University campus card, which offers the following benefits: </a:t>
            </a:r>
          </a:p>
          <a:p>
            <a:pPr marL="285750" lvl="1" algn="just">
              <a:spcBef>
                <a:spcPts val="800"/>
              </a:spcBef>
              <a:buClr>
                <a:srgbClr val="68246D"/>
              </a:buClr>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Physical access to Durham University libraries* (but please note that you will not be able to request that books be posted out to you via the Postal Loan Service, order books and articles through the Document Delivery Service, or order articles through the Copy Service)</a:t>
            </a:r>
          </a:p>
          <a:p>
            <a:pPr marL="285750" lvl="1" algn="just">
              <a:spcBef>
                <a:spcPts val="800"/>
              </a:spcBef>
              <a:buClr>
                <a:srgbClr val="68246D"/>
              </a:buClr>
              <a:defRPr/>
            </a:pPr>
            <a:r>
              <a:rPr kumimoji="0" lang="en-GB" sz="1500" b="0" i="0" u="none" strike="noStrike" kern="1200" cap="none" spc="0" normalizeH="0" baseline="0" noProof="0" dirty="0">
                <a:ln>
                  <a:noFill/>
                </a:ln>
                <a:solidFill>
                  <a:srgbClr val="002A41"/>
                </a:solidFill>
                <a:effectLst/>
                <a:uLnTx/>
                <a:uFillTx/>
                <a:latin typeface="Arial"/>
                <a:ea typeface="+mn-ea"/>
                <a:cs typeface="Arial"/>
              </a:rPr>
              <a:t>Access to student discounts</a:t>
            </a:r>
          </a:p>
          <a:p>
            <a:pPr marL="0" lvl="1" indent="0" algn="just">
              <a:spcBef>
                <a:spcPts val="800"/>
              </a:spcBef>
              <a:buClr>
                <a:srgbClr val="68246D"/>
              </a:buClr>
              <a:buNone/>
              <a:defRPr/>
            </a:pPr>
            <a:endParaRPr lang="en-GB" sz="1500" noProof="0" dirty="0">
              <a:solidFill>
                <a:srgbClr val="002A41"/>
              </a:solidFill>
              <a:latin typeface="Arial"/>
              <a:cs typeface="Arial"/>
            </a:endParaRPr>
          </a:p>
          <a:p>
            <a:pPr marL="0" lvl="1" indent="0" algn="just">
              <a:spcBef>
                <a:spcPts val="800"/>
              </a:spcBef>
              <a:buClr>
                <a:srgbClr val="68246D"/>
              </a:buClr>
              <a:buNone/>
              <a:defRPr/>
            </a:pPr>
            <a:r>
              <a:rPr kumimoji="0" lang="en-GB" sz="1500" b="0" i="0" u="none" strike="noStrike" kern="1200" cap="none" spc="0" normalizeH="0" baseline="0" dirty="0">
                <a:ln>
                  <a:noFill/>
                </a:ln>
                <a:solidFill>
                  <a:srgbClr val="002A41"/>
                </a:solidFill>
                <a:effectLst/>
                <a:uLnTx/>
                <a:uFillTx/>
                <a:latin typeface="Arial"/>
                <a:ea typeface="+mn-ea"/>
                <a:cs typeface="Arial"/>
              </a:rPr>
              <a:t>New Common Awards students can request a campus card through their TEI. Campus cards are produced by the University’s IT Team (known as CIS – Computing and Information Services) on behalf of the Common Awards Team and TEIs. Further information about how to request a campus card will be provided by your TEI.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050" b="0" i="1" u="none" strike="noStrike" kern="1200" cap="none" spc="0" normalizeH="0" baseline="0" noProof="0" dirty="0">
                <a:ln>
                  <a:noFill/>
                </a:ln>
                <a:solidFill>
                  <a:srgbClr val="002A41"/>
                </a:solidFill>
                <a:effectLst/>
                <a:uLnTx/>
                <a:uFillTx/>
                <a:latin typeface="Arial"/>
                <a:ea typeface="+mn-ea"/>
                <a:cs typeface="Arial"/>
              </a:rPr>
              <a:t>*Students are automatically enrolled to Durham University libraries; however, you will need a physical Campus Card to gain entry to the building(s) should you</a:t>
            </a:r>
            <a:r>
              <a:rPr lang="en-GB" sz="1050" i="1" dirty="0">
                <a:solidFill>
                  <a:srgbClr val="002A41"/>
                </a:solidFill>
                <a:latin typeface="Arial"/>
                <a:cs typeface="Arial"/>
              </a:rPr>
              <a:t> wish to visit</a:t>
            </a:r>
            <a:r>
              <a:rPr kumimoji="0" lang="en-GB" sz="1050" b="0" i="1" u="none" strike="noStrike" kern="1200" cap="none" spc="0" normalizeH="0" baseline="0" noProof="0" dirty="0">
                <a:ln>
                  <a:noFill/>
                </a:ln>
                <a:solidFill>
                  <a:srgbClr val="002A41"/>
                </a:solidFill>
                <a:effectLst/>
                <a:uLnTx/>
                <a:uFillTx/>
                <a:latin typeface="Arial"/>
                <a:ea typeface="+mn-ea"/>
                <a:cs typeface="Arial"/>
              </a:rPr>
              <a:t>.  </a:t>
            </a:r>
          </a:p>
        </p:txBody>
      </p:sp>
    </p:spTree>
    <p:extLst>
      <p:ext uri="{BB962C8B-B14F-4D97-AF65-F5344CB8AC3E}">
        <p14:creationId xmlns:p14="http://schemas.microsoft.com/office/powerpoint/2010/main" val="2308399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GB"/>
              <a:t>TOTUM Cards</a:t>
            </a:r>
            <a:endParaRPr lang="en-US"/>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You are also eligible to apply for a TOTUM (formerly NUS Extra) card. Students looking to request a card must contact their TEI directly, requesting a verification link. TEIs will then need to contact the Common Awards Team who will issue verification codes upon request. The URL link will allow students to order TOTUM Cards directly, rather than being posted to their institution or college.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If you encounter any issues with the new process, please inform the Common Awards Team</a:t>
            </a:r>
          </a:p>
        </p:txBody>
      </p:sp>
    </p:spTree>
    <p:extLst>
      <p:ext uri="{BB962C8B-B14F-4D97-AF65-F5344CB8AC3E}">
        <p14:creationId xmlns:p14="http://schemas.microsoft.com/office/powerpoint/2010/main" val="1567726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Appeals and Complaints</a:t>
            </a:r>
          </a:p>
        </p:txBody>
      </p:sp>
    </p:spTree>
    <p:extLst>
      <p:ext uri="{BB962C8B-B14F-4D97-AF65-F5344CB8AC3E}">
        <p14:creationId xmlns:p14="http://schemas.microsoft.com/office/powerpoint/2010/main" val="2697233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GB"/>
              <a:t>Appeals and Complaints</a:t>
            </a:r>
            <a:endParaRPr lang="en-US"/>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Your institution will have a policy that sets out how it handles complaints and appeals. This policy should be available to you. You should refer to your institution’s policy for detailed guidance.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The dedicated </a:t>
            </a:r>
            <a:r>
              <a:rPr kumimoji="0" lang="en-GB" sz="1500" b="1" i="0" u="none" strike="noStrike" kern="1200" cap="none" spc="0" normalizeH="0" baseline="0" noProof="0">
                <a:ln>
                  <a:noFill/>
                </a:ln>
                <a:solidFill>
                  <a:srgbClr val="002A41"/>
                </a:solidFill>
                <a:effectLst/>
                <a:uLnTx/>
                <a:uFillTx/>
                <a:latin typeface="Arial"/>
                <a:ea typeface="+mn-ea"/>
                <a:cs typeface="Arial"/>
                <a:hlinkClick r:id="rId2"/>
              </a:rPr>
              <a:t>University webpage</a:t>
            </a:r>
            <a:r>
              <a:rPr kumimoji="0" lang="en-GB" sz="1500" b="0" i="0" u="none" strike="noStrike" kern="1200" cap="none" spc="0" normalizeH="0" baseline="0" noProof="0">
                <a:ln>
                  <a:noFill/>
                </a:ln>
                <a:solidFill>
                  <a:srgbClr val="002A41"/>
                </a:solidFill>
                <a:effectLst/>
                <a:uLnTx/>
                <a:uFillTx/>
                <a:latin typeface="Arial"/>
                <a:ea typeface="+mn-ea"/>
                <a:cs typeface="Arial"/>
              </a:rPr>
              <a:t> provides information about the general principles your institution and Durham University follow when dealing with the following processes:</a:t>
            </a:r>
          </a:p>
          <a:p>
            <a:pPr marL="285750" lvl="1"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Academic complaints </a:t>
            </a:r>
          </a:p>
          <a:p>
            <a:pPr marL="285750" lvl="1"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Academic appeals </a:t>
            </a:r>
          </a:p>
          <a:p>
            <a:pPr marL="285750" lvl="1" algn="just">
              <a:spcBef>
                <a:spcPts val="800"/>
              </a:spcBef>
              <a:buClr>
                <a:srgbClr val="68246D"/>
              </a:buClr>
              <a:defRPr/>
            </a:pPr>
            <a:r>
              <a:rPr kumimoji="0" lang="en-GB" sz="1500" b="0" i="0" u="none" strike="noStrike" kern="1200" cap="none" spc="0" normalizeH="0" baseline="0" noProof="0">
                <a:ln>
                  <a:noFill/>
                </a:ln>
                <a:solidFill>
                  <a:srgbClr val="002A41"/>
                </a:solidFill>
                <a:effectLst/>
                <a:uLnTx/>
                <a:uFillTx/>
                <a:latin typeface="Arial"/>
                <a:ea typeface="+mn-ea"/>
                <a:cs typeface="Arial"/>
              </a:rPr>
              <a:t>Admissions complaints </a:t>
            </a:r>
          </a:p>
        </p:txBody>
      </p:sp>
    </p:spTree>
    <p:extLst>
      <p:ext uri="{BB962C8B-B14F-4D97-AF65-F5344CB8AC3E}">
        <p14:creationId xmlns:p14="http://schemas.microsoft.com/office/powerpoint/2010/main" val="150059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 to Durham University</a:t>
            </a:r>
          </a:p>
        </p:txBody>
      </p:sp>
      <p:sp>
        <p:nvSpPr>
          <p:cNvPr id="3" name="Content Placeholder 2"/>
          <p:cNvSpPr>
            <a:spLocks noGrp="1"/>
          </p:cNvSpPr>
          <p:nvPr>
            <p:ph sz="quarter" idx="11"/>
          </p:nvPr>
        </p:nvSpPr>
        <p:spPr>
          <a:xfrm>
            <a:off x="621552" y="1079568"/>
            <a:ext cx="7999934" cy="2914650"/>
          </a:xfrm>
        </p:spPr>
        <p:txBody>
          <a:bodyPr vert="horz" lIns="0" tIns="0" rIns="0" bIns="0" rtlCol="0" anchor="t">
            <a:noAutofit/>
          </a:bodyPr>
          <a:lstStyle/>
          <a:p>
            <a:pPr marL="0" lvl="1" indent="0" algn="just">
              <a:buNone/>
            </a:pPr>
            <a:r>
              <a:rPr lang="en-US" sz="1600" b="1" dirty="0">
                <a:solidFill>
                  <a:srgbClr val="54135A"/>
                </a:solidFill>
              </a:rPr>
              <a:t>Welcome</a:t>
            </a:r>
          </a:p>
          <a:p>
            <a:pPr marL="0" lvl="1" indent="0" algn="just">
              <a:buNone/>
            </a:pPr>
            <a:r>
              <a:rPr lang="en-US" sz="1600" dirty="0"/>
              <a:t>We are delighted to welcome you to Durham University as a Common Awards (Theology, Ministry and Mission) student! </a:t>
            </a:r>
            <a:r>
              <a:rPr lang="en-GB" sz="1600" dirty="0"/>
              <a:t>More than 2,000 students are currently registered on Common Awards programmes. </a:t>
            </a:r>
          </a:p>
          <a:p>
            <a:pPr marL="0" lvl="1" indent="0" algn="just">
              <a:buNone/>
            </a:pPr>
            <a:r>
              <a:rPr lang="en-GB" sz="1600" dirty="0"/>
              <a:t>Your main relationship will be with your College, known as a designated Theological Education Institution (or ‘TEI’) to Durham University. Your TEI is your first point of call for information and advice about all aspects of your educational experience, including teaching and assessment, personal support, and administrative matters. However, your TEI will work closely with the University during your time with them. We hope this guide is helpful in explaining the partnership between your TEI and the University, and how this impacts your student experience.</a:t>
            </a:r>
          </a:p>
          <a:p>
            <a:pPr marL="0" lvl="1" indent="0" algn="just">
              <a:buNone/>
            </a:pPr>
            <a:r>
              <a:rPr lang="en-GB" sz="1600" dirty="0"/>
              <a:t>To supplement this guide, the University has a dedicated </a:t>
            </a:r>
            <a:r>
              <a:rPr lang="en-GB" sz="1600" b="1" dirty="0">
                <a:hlinkClick r:id="rId2"/>
              </a:rPr>
              <a:t>Common Awards website</a:t>
            </a:r>
            <a:r>
              <a:rPr lang="en-GB" sz="1600" dirty="0"/>
              <a:t>, where you will find further information relevant to Common Awards students.</a:t>
            </a:r>
            <a:endParaRPr lang="en-US" sz="1600" dirty="0"/>
          </a:p>
          <a:p>
            <a:pPr marL="0" lvl="1" indent="0" algn="just">
              <a:buNone/>
            </a:pPr>
            <a:endParaRPr lang="en-GB" sz="1600" b="1" dirty="0">
              <a:solidFill>
                <a:srgbClr val="54135A"/>
              </a:solidFill>
            </a:endParaRPr>
          </a:p>
        </p:txBody>
      </p:sp>
    </p:spTree>
    <p:extLst>
      <p:ext uri="{BB962C8B-B14F-4D97-AF65-F5344CB8AC3E}">
        <p14:creationId xmlns:p14="http://schemas.microsoft.com/office/powerpoint/2010/main" val="4221588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54" y="1254162"/>
            <a:ext cx="4263990" cy="1102519"/>
          </a:xfrm>
        </p:spPr>
        <p:txBody>
          <a:bodyPr/>
          <a:lstStyle/>
          <a:p>
            <a:r>
              <a:rPr lang="en-US"/>
              <a:t>Contact Information</a:t>
            </a:r>
          </a:p>
        </p:txBody>
      </p:sp>
    </p:spTree>
    <p:extLst>
      <p:ext uri="{BB962C8B-B14F-4D97-AF65-F5344CB8AC3E}">
        <p14:creationId xmlns:p14="http://schemas.microsoft.com/office/powerpoint/2010/main" val="311416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GB"/>
              <a:t>Contact Information for Students</a:t>
            </a:r>
            <a:endParaRPr lang="en-US"/>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39756" y="932524"/>
            <a:ext cx="8079588" cy="3392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Students will normally contact their personal tutors or module teachers if they have questions about their studies. Most issues are decided and resolved locally. Some issues, however, are appropriately referred to Durham. To work out whether the question or comment falls into that category, students should read our page on </a:t>
            </a:r>
            <a:r>
              <a:rPr kumimoji="0" lang="en-GB" sz="1500" b="1" i="0" u="none" strike="noStrike" kern="1200" cap="none" spc="0" normalizeH="0" baseline="0" noProof="0">
                <a:ln>
                  <a:noFill/>
                </a:ln>
                <a:solidFill>
                  <a:srgbClr val="002A41"/>
                </a:solidFill>
                <a:effectLst/>
                <a:uLnTx/>
                <a:uFillTx/>
                <a:latin typeface="Arial"/>
                <a:ea typeface="+mn-ea"/>
                <a:cs typeface="Arial"/>
                <a:hlinkClick r:id="rId2"/>
              </a:rPr>
              <a:t>shaping your programme</a:t>
            </a:r>
            <a:r>
              <a:rPr kumimoji="0" lang="en-GB" sz="1500" b="0" i="0" u="none" strike="noStrike" kern="1200" cap="none" spc="0" normalizeH="0" baseline="0" noProof="0">
                <a:ln>
                  <a:noFill/>
                </a:ln>
                <a:solidFill>
                  <a:srgbClr val="002A41"/>
                </a:solidFill>
                <a:effectLst/>
                <a:uLnTx/>
                <a:uFillTx/>
                <a:latin typeface="Arial"/>
                <a:ea typeface="+mn-ea"/>
                <a:cs typeface="Arial"/>
              </a:rPr>
              <a:t>.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For issues that do need to be raised with Durham, students can communicate with their </a:t>
            </a:r>
            <a:r>
              <a:rPr kumimoji="0" lang="en-GB" sz="1500" b="1" i="0" u="none" strike="noStrike" kern="1200" cap="none" spc="0" normalizeH="0" baseline="0" noProof="0">
                <a:ln>
                  <a:noFill/>
                </a:ln>
                <a:solidFill>
                  <a:srgbClr val="AF0822"/>
                </a:solidFill>
                <a:effectLst/>
                <a:uLnTx/>
                <a:uFillTx/>
                <a:latin typeface="Arial"/>
                <a:ea typeface="+mn-ea"/>
                <a:cs typeface="Arial"/>
                <a:hlinkClick r:id="rId3">
                  <a:extLst>
                    <a:ext uri="{A12FA001-AC4F-418D-AE19-62706E023703}">
                      <ahyp:hlinkClr xmlns:ahyp="http://schemas.microsoft.com/office/drawing/2018/hyperlinkcolor" val="tx"/>
                    </a:ext>
                  </a:extLst>
                </a:hlinkClick>
              </a:rPr>
              <a:t>TEI's</a:t>
            </a:r>
            <a:r>
              <a:rPr kumimoji="0" lang="en-GB" sz="1500" b="0" i="0" u="none" strike="noStrike" kern="1200" cap="none" spc="0" normalizeH="0" baseline="0" noProof="0">
                <a:ln>
                  <a:noFill/>
                </a:ln>
                <a:solidFill>
                  <a:srgbClr val="AF0822"/>
                </a:solidFill>
                <a:effectLst/>
                <a:uLnTx/>
                <a:uFillTx/>
                <a:latin typeface="Arial"/>
                <a:ea typeface="+mn-ea"/>
                <a:cs typeface="Arial"/>
                <a:hlinkClick r:id="rId3">
                  <a:extLst>
                    <a:ext uri="{A12FA001-AC4F-418D-AE19-62706E023703}">
                      <ahyp:hlinkClr xmlns:ahyp="http://schemas.microsoft.com/office/drawing/2018/hyperlinkcolor" val="tx"/>
                    </a:ext>
                  </a:extLst>
                </a:hlinkClick>
              </a:rPr>
              <a:t> </a:t>
            </a:r>
            <a:r>
              <a:rPr kumimoji="0" lang="en-GB" sz="1500" b="1" i="0" u="none" strike="noStrike" kern="1200" cap="none" spc="0" normalizeH="0" baseline="0" noProof="0">
                <a:ln>
                  <a:noFill/>
                </a:ln>
                <a:solidFill>
                  <a:srgbClr val="AF0822"/>
                </a:solidFill>
                <a:effectLst/>
                <a:uLnTx/>
                <a:uFillTx/>
                <a:latin typeface="Arial"/>
                <a:ea typeface="+mn-ea"/>
                <a:cs typeface="Arial"/>
                <a:hlinkClick r:id="rId3">
                  <a:extLst>
                    <a:ext uri="{A12FA001-AC4F-418D-AE19-62706E023703}">
                      <ahyp:hlinkClr xmlns:ahyp="http://schemas.microsoft.com/office/drawing/2018/hyperlinkcolor" val="tx"/>
                    </a:ext>
                  </a:extLst>
                </a:hlinkClick>
              </a:rPr>
              <a:t>‘Key Contact</a:t>
            </a:r>
            <a:r>
              <a:rPr kumimoji="0" lang="en-GB" sz="1500" b="0" i="0" u="none" strike="noStrike" kern="1200" cap="none" spc="0" normalizeH="0" baseline="0" noProof="0">
                <a:ln>
                  <a:noFill/>
                </a:ln>
                <a:solidFill>
                  <a:srgbClr val="AF0822"/>
                </a:solidFill>
                <a:effectLst/>
                <a:uLnTx/>
                <a:uFillTx/>
                <a:latin typeface="Arial"/>
                <a:ea typeface="+mn-ea"/>
                <a:cs typeface="Arial"/>
                <a:hlinkClick r:id="rId3">
                  <a:extLst>
                    <a:ext uri="{A12FA001-AC4F-418D-AE19-62706E023703}">
                      <ahyp:hlinkClr xmlns:ahyp="http://schemas.microsoft.com/office/drawing/2018/hyperlinkcolor" val="tx"/>
                    </a:ext>
                  </a:extLst>
                </a:hlinkClick>
              </a:rPr>
              <a:t>’</a:t>
            </a:r>
            <a:r>
              <a:rPr kumimoji="0" lang="en-GB" sz="1500" b="0" i="0" u="none" strike="noStrike" kern="1200" cap="none" spc="0" normalizeH="0" baseline="0" noProof="0">
                <a:ln>
                  <a:noFill/>
                </a:ln>
                <a:solidFill>
                  <a:srgbClr val="002A41"/>
                </a:solidFill>
                <a:effectLst/>
                <a:uLnTx/>
                <a:uFillTx/>
                <a:latin typeface="Arial"/>
                <a:ea typeface="+mn-ea"/>
                <a:cs typeface="Arial"/>
              </a:rPr>
              <a:t>: a person who is in direct contact with Durham University throughout the year, and who will be able to find an answer to questions.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500" b="0" i="0" u="none" strike="noStrike" kern="1200" cap="none" spc="0" normalizeH="0" baseline="0" noProof="0">
                <a:ln>
                  <a:noFill/>
                </a:ln>
                <a:solidFill>
                  <a:srgbClr val="002A41"/>
                </a:solidFill>
                <a:effectLst/>
                <a:uLnTx/>
                <a:uFillTx/>
                <a:latin typeface="Arial"/>
                <a:ea typeface="+mn-ea"/>
                <a:cs typeface="Arial"/>
              </a:rPr>
              <a:t>There may be times when you need to get in contact with Durham University staff; for example, in relation to student events, if you are a </a:t>
            </a:r>
            <a:r>
              <a:rPr kumimoji="0" lang="en-GB" sz="1500" b="1" i="0" u="none" strike="noStrike" kern="1200" cap="none" spc="0" normalizeH="0" baseline="0" noProof="0">
                <a:ln>
                  <a:noFill/>
                </a:ln>
                <a:solidFill>
                  <a:srgbClr val="002A41"/>
                </a:solidFill>
                <a:effectLst/>
                <a:uLnTx/>
                <a:uFillTx/>
                <a:latin typeface="Arial"/>
                <a:ea typeface="+mn-ea"/>
                <a:cs typeface="Arial"/>
                <a:hlinkClick r:id="rId4"/>
              </a:rPr>
              <a:t>student representative</a:t>
            </a:r>
            <a:r>
              <a:rPr kumimoji="0" lang="en-GB" sz="1500" b="0" i="0" u="none" strike="noStrike" kern="1200" cap="none" spc="0" normalizeH="0" baseline="0" noProof="0">
                <a:ln>
                  <a:noFill/>
                </a:ln>
                <a:solidFill>
                  <a:srgbClr val="002A41"/>
                </a:solidFill>
                <a:effectLst/>
                <a:uLnTx/>
                <a:uFillTx/>
                <a:latin typeface="Arial"/>
                <a:ea typeface="+mn-ea"/>
                <a:cs typeface="Arial"/>
              </a:rPr>
              <a:t> on a formal committee (such as the Common Awards Management Board), or if you take part in some of the quality assurance processes (such as validation visits and periodic external reviews). In those cases, you can contact the </a:t>
            </a:r>
            <a:r>
              <a:rPr kumimoji="0" lang="en-GB" sz="1500" b="1" i="0" u="none" strike="noStrike" kern="1200" cap="none" spc="0" normalizeH="0" baseline="0" noProof="0">
                <a:ln>
                  <a:noFill/>
                </a:ln>
                <a:solidFill>
                  <a:srgbClr val="002A41"/>
                </a:solidFill>
                <a:effectLst/>
                <a:uLnTx/>
                <a:uFillTx/>
                <a:latin typeface="Arial"/>
                <a:ea typeface="+mn-ea"/>
                <a:cs typeface="Arial"/>
                <a:hlinkClick r:id="rId5"/>
              </a:rPr>
              <a:t>Common Awards Team</a:t>
            </a:r>
            <a:r>
              <a:rPr kumimoji="0" lang="en-GB" sz="1500" b="0" i="0" u="none" strike="noStrike" kern="1200" cap="none" spc="0" normalizeH="0" baseline="0" noProof="0">
                <a:ln>
                  <a:noFill/>
                </a:ln>
                <a:solidFill>
                  <a:srgbClr val="002A41"/>
                </a:solidFill>
                <a:effectLst/>
                <a:uLnTx/>
                <a:uFillTx/>
                <a:latin typeface="Arial"/>
                <a:ea typeface="+mn-ea"/>
                <a:cs typeface="Arial"/>
              </a:rPr>
              <a:t>. </a:t>
            </a:r>
          </a:p>
        </p:txBody>
      </p:sp>
    </p:spTree>
    <p:extLst>
      <p:ext uri="{BB962C8B-B14F-4D97-AF65-F5344CB8AC3E}">
        <p14:creationId xmlns:p14="http://schemas.microsoft.com/office/powerpoint/2010/main" val="2209012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3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The Common Awards Framework</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54746" y="992484"/>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a:ln>
                  <a:noFill/>
                </a:ln>
                <a:solidFill>
                  <a:srgbClr val="54135A"/>
                </a:solidFill>
                <a:effectLst/>
                <a:uLnTx/>
                <a:uFillTx/>
                <a:latin typeface="Arial"/>
                <a:ea typeface="+mn-ea"/>
                <a:cs typeface="Arial"/>
              </a:rPr>
              <a:t>The Common Awards partnership</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0" i="0" u="none" strike="noStrike" kern="1200" cap="none" spc="0" normalizeH="0" baseline="0" noProof="0">
                <a:ln>
                  <a:noFill/>
                </a:ln>
                <a:solidFill>
                  <a:srgbClr val="002A41"/>
                </a:solidFill>
                <a:effectLst/>
                <a:uLnTx/>
                <a:uFillTx/>
                <a:latin typeface="Arial"/>
                <a:ea typeface="+mn-ea"/>
                <a:cs typeface="Arial"/>
              </a:rPr>
              <a:t>The Common Awards Scheme is a partnership between Durham University, the Church of England (and other partner churches), and your designated Theological Education Institution.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0" i="0" u="none" strike="noStrike" kern="1200" cap="none" spc="0" normalizeH="0" baseline="0" noProof="0">
                <a:ln>
                  <a:noFill/>
                </a:ln>
                <a:solidFill>
                  <a:srgbClr val="002A41"/>
                </a:solidFill>
                <a:effectLst/>
                <a:uLnTx/>
                <a:uFillTx/>
                <a:latin typeface="Arial"/>
                <a:ea typeface="+mn-ea"/>
                <a:cs typeface="Arial"/>
              </a:rPr>
              <a:t>Your Theological Education Institution (or ‘TEI’) is the body you’re studying with. It might be a residential college, or a regional training course, or you might be on a context-based programme.</a:t>
            </a:r>
          </a:p>
          <a:p>
            <a:pPr marL="0" lvl="1" indent="0" algn="just">
              <a:spcBef>
                <a:spcPts val="800"/>
              </a:spcBef>
              <a:buClr>
                <a:srgbClr val="68246D"/>
              </a:buClr>
              <a:buNone/>
              <a:defRPr/>
            </a:pPr>
            <a:r>
              <a:rPr kumimoji="0" lang="en-GB" sz="1600" b="0" i="0" u="none" strike="noStrike" kern="1200" cap="none" spc="0" normalizeH="0" baseline="0" noProof="0">
                <a:ln>
                  <a:noFill/>
                </a:ln>
                <a:solidFill>
                  <a:srgbClr val="002A41"/>
                </a:solidFill>
                <a:effectLst/>
                <a:uLnTx/>
                <a:uFillTx/>
                <a:latin typeface="Arial"/>
                <a:ea typeface="+mn-ea"/>
                <a:cs typeface="Arial"/>
              </a:rPr>
              <a:t>Durham University has a contract with the Church of England, and separate contracts with each of the TEIs, to offer validation services. We ensure that the programmes offered by TEIs lead to recognised, high-quality, university-backed awards: certificates, diplomas, degrees, etc. In Durham, there’s a dedicated Common Awards team: three academics (who are members of the Department of Theology and Religion), and an administrative and management team.</a:t>
            </a:r>
            <a:r>
              <a:rPr lang="en-GB" sz="1600">
                <a:solidFill>
                  <a:srgbClr val="002A41"/>
                </a:solidFill>
                <a:latin typeface="Arial"/>
                <a:cs typeface="Arial"/>
              </a:rPr>
              <a:t> </a:t>
            </a:r>
            <a:endParaRPr kumimoji="0" lang="en-GB" sz="1600" b="0" i="0" u="none" strike="noStrike" kern="1200" cap="none" spc="0" normalizeH="0" baseline="0" noProof="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202826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621552" y="368367"/>
            <a:ext cx="7999934" cy="2914650"/>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1" i="0" u="none" strike="noStrike" kern="1200" cap="none" spc="0" normalizeH="0" baseline="0" noProof="0" dirty="0">
                <a:ln>
                  <a:noFill/>
                </a:ln>
                <a:solidFill>
                  <a:srgbClr val="54135A"/>
                </a:solidFill>
                <a:effectLst/>
                <a:uLnTx/>
                <a:uFillTx/>
                <a:latin typeface="Arial"/>
                <a:ea typeface="+mn-ea"/>
                <a:cs typeface="Arial"/>
              </a:rPr>
              <a:t>How Does the Common Awards Framework Shape Your Programme?</a:t>
            </a:r>
          </a:p>
          <a:p>
            <a:pPr marL="0" lvl="1" indent="0" algn="just">
              <a:spcBef>
                <a:spcPts val="800"/>
              </a:spcBef>
              <a:buClr>
                <a:srgbClr val="68246D"/>
              </a:buClr>
              <a:buNone/>
              <a:defRPr/>
            </a:pPr>
            <a:r>
              <a:rPr kumimoji="0" lang="en-GB" sz="1600" b="0" i="0" u="none" strike="noStrike" kern="1200" cap="none" spc="0" normalizeH="0" baseline="0" noProof="0" dirty="0">
                <a:ln>
                  <a:noFill/>
                </a:ln>
                <a:solidFill>
                  <a:srgbClr val="002A41"/>
                </a:solidFill>
                <a:effectLst/>
                <a:uLnTx/>
                <a:uFillTx/>
                <a:latin typeface="Arial"/>
                <a:ea typeface="+mn-ea"/>
                <a:cs typeface="Arial"/>
              </a:rPr>
              <a:t>The whole Common Awards Framework is designed to be responsive to student feedback. It is sometimes difficult, however, for students to know which aspects of their programme depend upon Durham, and which depend upon their local institution. That </a:t>
            </a:r>
            <a:r>
              <a:rPr lang="en-GB" sz="1600" dirty="0">
                <a:solidFill>
                  <a:srgbClr val="002A41"/>
                </a:solidFill>
                <a:latin typeface="Arial"/>
                <a:cs typeface="Arial"/>
              </a:rPr>
              <a:t>can make it difficult</a:t>
            </a:r>
            <a:r>
              <a:rPr kumimoji="0" lang="en-GB" sz="1600" b="0" i="0" u="none" strike="noStrike" kern="1200" cap="none" spc="0" normalizeH="0" baseline="0" noProof="0" dirty="0">
                <a:ln>
                  <a:noFill/>
                </a:ln>
                <a:solidFill>
                  <a:srgbClr val="002A41"/>
                </a:solidFill>
                <a:effectLst/>
                <a:uLnTx/>
                <a:uFillTx/>
                <a:latin typeface="Arial"/>
                <a:ea typeface="+mn-ea"/>
                <a:cs typeface="Arial"/>
              </a:rPr>
              <a:t> to know how to direct feedback.</a:t>
            </a:r>
            <a:r>
              <a:rPr lang="en-GB" sz="1600" dirty="0">
                <a:solidFill>
                  <a:srgbClr val="002A41"/>
                </a:solidFill>
                <a:latin typeface="Arial"/>
                <a:cs typeface="Arial"/>
              </a:rPr>
              <a:t> </a:t>
            </a:r>
            <a:endParaRPr lang="en-GB" sz="1600" b="0" i="0" u="none" strike="noStrike" kern="1200" cap="none" spc="0" normalizeH="0" baseline="0" noProof="0" dirty="0">
              <a:ln>
                <a:noFill/>
              </a:ln>
              <a:solidFill>
                <a:srgbClr val="002A41"/>
              </a:solidFill>
              <a:effectLst/>
              <a:uLnTx/>
              <a:uFillTx/>
              <a:latin typeface="Arial"/>
              <a:cs typeface="Arial"/>
            </a:endParaRP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0" i="0" u="none" strike="noStrike" kern="1200" cap="none" spc="0" normalizeH="0" baseline="0" noProof="0" dirty="0">
                <a:ln>
                  <a:noFill/>
                </a:ln>
                <a:solidFill>
                  <a:srgbClr val="002A41"/>
                </a:solidFill>
                <a:effectLst/>
                <a:uLnTx/>
                <a:uFillTx/>
                <a:latin typeface="Arial"/>
                <a:ea typeface="+mn-ea"/>
                <a:cs typeface="Arial"/>
              </a:rPr>
              <a:t>The Common Awards Framework doesn’t dictate every detail of the programmes that you take. Instead, it sets some broad parameters for those programmes.</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600" b="0" i="0" u="none" strike="noStrike" kern="1200" cap="none" spc="0" normalizeH="0" baseline="0" noProof="0" dirty="0">
                <a:ln>
                  <a:noFill/>
                </a:ln>
                <a:solidFill>
                  <a:srgbClr val="002A41"/>
                </a:solidFill>
                <a:effectLst/>
                <a:uLnTx/>
                <a:uFillTx/>
                <a:latin typeface="Arial"/>
                <a:ea typeface="+mn-ea"/>
                <a:cs typeface="Arial"/>
              </a:rPr>
              <a:t>Your TEI, on the other hand, has considerable freedom within these rules and guidelines. Staff of your TEI chose which programmes to offer, picked which modules to include and how they should be arranged and taught, designed the detailed syllabuses for each module, decided what assessments to set, and created their own academic policies within the parameters set by Common Awards.</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lang="en-GB" sz="1600" dirty="0">
                <a:solidFill>
                  <a:srgbClr val="002A41"/>
                </a:solidFill>
                <a:latin typeface="Arial"/>
                <a:cs typeface="Arial"/>
              </a:rPr>
              <a:t>For further information and an example of how this works in practice, please visit the </a:t>
            </a:r>
            <a:r>
              <a:rPr lang="en-GB" sz="1600" b="1" dirty="0">
                <a:solidFill>
                  <a:srgbClr val="002A41"/>
                </a:solidFill>
                <a:latin typeface="Arial"/>
                <a:cs typeface="Arial"/>
                <a:hlinkClick r:id="rId2"/>
              </a:rPr>
              <a:t>Common Awards webpage</a:t>
            </a:r>
            <a:r>
              <a:rPr lang="en-GB" sz="1600" dirty="0">
                <a:solidFill>
                  <a:srgbClr val="002A41"/>
                </a:solidFill>
                <a:latin typeface="Arial"/>
                <a:cs typeface="Arial"/>
              </a:rPr>
              <a:t>.</a:t>
            </a:r>
            <a:endParaRPr kumimoji="0" lang="en-GB" sz="1600" b="0" i="0" u="none" strike="noStrike" kern="1200" cap="none" spc="0" normalizeH="0" baseline="0" noProof="0" dirty="0">
              <a:ln>
                <a:noFill/>
              </a:ln>
              <a:solidFill>
                <a:srgbClr val="002A41"/>
              </a:solidFill>
              <a:effectLst/>
              <a:uLnTx/>
              <a:uFillTx/>
              <a:latin typeface="Arial"/>
              <a:ea typeface="+mn-ea"/>
              <a:cs typeface="Arial"/>
            </a:endParaRPr>
          </a:p>
        </p:txBody>
      </p:sp>
    </p:spTree>
    <p:extLst>
      <p:ext uri="{BB962C8B-B14F-4D97-AF65-F5344CB8AC3E}">
        <p14:creationId xmlns:p14="http://schemas.microsoft.com/office/powerpoint/2010/main" val="60143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ilding, outdoor, stone&#10;&#10;Description automatically generated">
            <a:extLst>
              <a:ext uri="{FF2B5EF4-FFF2-40B4-BE49-F238E27FC236}">
                <a16:creationId xmlns:a16="http://schemas.microsoft.com/office/drawing/2014/main" id="{3207CAC0-5D55-6512-A31B-2D739DCE606C}"/>
              </a:ext>
            </a:extLst>
          </p:cNvPr>
          <p:cNvPicPr>
            <a:picLocks noChangeAspect="1"/>
          </p:cNvPicPr>
          <p:nvPr/>
        </p:nvPicPr>
        <p:blipFill rotWithShape="1">
          <a:blip r:embed="rId2"/>
          <a:srcRect l="52642" b="15938"/>
          <a:stretch/>
        </p:blipFill>
        <p:spPr>
          <a:xfrm>
            <a:off x="7043738" y="948940"/>
            <a:ext cx="2100262" cy="2097031"/>
          </a:xfrm>
          <a:prstGeom prst="rect">
            <a:avLst/>
          </a:prstGeom>
        </p:spPr>
      </p:pic>
      <p:sp>
        <p:nvSpPr>
          <p:cNvPr id="2" name="Title 1"/>
          <p:cNvSpPr>
            <a:spLocks noGrp="1"/>
          </p:cNvSpPr>
          <p:nvPr>
            <p:ph type="title"/>
          </p:nvPr>
        </p:nvSpPr>
        <p:spPr/>
        <p:txBody>
          <a:bodyPr/>
          <a:lstStyle/>
          <a:p>
            <a:r>
              <a:rPr lang="en-US"/>
              <a:t>Benefits</a:t>
            </a:r>
          </a:p>
        </p:txBody>
      </p:sp>
      <p:sp>
        <p:nvSpPr>
          <p:cNvPr id="3" name="Content Placeholder 2"/>
          <p:cNvSpPr>
            <a:spLocks noGrp="1"/>
          </p:cNvSpPr>
          <p:nvPr>
            <p:ph sz="quarter" idx="11"/>
          </p:nvPr>
        </p:nvSpPr>
        <p:spPr/>
        <p:txBody>
          <a:body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800" b="1" i="0" u="none" strike="noStrike" kern="1200" cap="none" spc="0" normalizeH="0" baseline="0" noProof="0">
                <a:ln>
                  <a:noFill/>
                </a:ln>
                <a:solidFill>
                  <a:srgbClr val="54135A"/>
                </a:solidFill>
                <a:effectLst/>
                <a:uLnTx/>
                <a:uFillTx/>
                <a:latin typeface="Arial"/>
                <a:ea typeface="+mn-ea"/>
                <a:cs typeface="Arial"/>
              </a:rPr>
              <a:t>What does Common Awards provide?</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800" i="0" u="none" strike="noStrike" kern="1200" cap="none" spc="0" normalizeH="0" baseline="0" noProof="0">
                <a:ln>
                  <a:noFill/>
                </a:ln>
                <a:solidFill>
                  <a:srgbClr val="002A41"/>
                </a:solidFill>
                <a:effectLst/>
                <a:uLnTx/>
                <a:uFillTx/>
                <a:latin typeface="Arial"/>
                <a:ea typeface="+mn-ea"/>
                <a:cs typeface="Arial"/>
              </a:rPr>
              <a:t>There are many benefits to being part of the Common Awards partnership. This guide will outline all you need to know about your access to various resources and dedicated student events, and opportunities for engagement.</a:t>
            </a:r>
          </a:p>
        </p:txBody>
      </p:sp>
      <p:grpSp>
        <p:nvGrpSpPr>
          <p:cNvPr id="9" name="Group 8"/>
          <p:cNvGrpSpPr>
            <a:grpSpLocks noChangeAspect="1"/>
          </p:cNvGrpSpPr>
          <p:nvPr/>
        </p:nvGrpSpPr>
        <p:grpSpPr bwMode="auto">
          <a:xfrm>
            <a:off x="7043738" y="3043238"/>
            <a:ext cx="2100262" cy="2100262"/>
            <a:chOff x="4437" y="1917"/>
            <a:chExt cx="1323" cy="1323"/>
          </a:xfrm>
        </p:grpSpPr>
        <p:sp>
          <p:nvSpPr>
            <p:cNvPr id="10" name="AutoShape 7"/>
            <p:cNvSpPr>
              <a:spLocks noChangeAspect="1" noChangeArrowheads="1" noTextEdit="1"/>
            </p:cNvSpPr>
            <p:nvPr/>
          </p:nvSpPr>
          <p:spPr bwMode="auto">
            <a:xfrm>
              <a:off x="4437" y="1917"/>
              <a:ext cx="1323"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p:nvSpPr>
          <p:spPr bwMode="auto">
            <a:xfrm>
              <a:off x="4437" y="1917"/>
              <a:ext cx="1326" cy="1326"/>
            </a:xfrm>
            <a:custGeom>
              <a:avLst/>
              <a:gdLst>
                <a:gd name="T0" fmla="*/ 0 w 4799"/>
                <a:gd name="T1" fmla="*/ 0 h 4799"/>
                <a:gd name="T2" fmla="*/ 0 w 4799"/>
                <a:gd name="T3" fmla="*/ 0 h 4799"/>
                <a:gd name="T4" fmla="*/ 4799 w 4799"/>
                <a:gd name="T5" fmla="*/ 0 h 4799"/>
                <a:gd name="T6" fmla="*/ 4799 w 4799"/>
                <a:gd name="T7" fmla="*/ 4799 h 4799"/>
                <a:gd name="T8" fmla="*/ 0 w 4799"/>
                <a:gd name="T9" fmla="*/ 0 h 4799"/>
              </a:gdLst>
              <a:ahLst/>
              <a:cxnLst>
                <a:cxn ang="0">
                  <a:pos x="T0" y="T1"/>
                </a:cxn>
                <a:cxn ang="0">
                  <a:pos x="T2" y="T3"/>
                </a:cxn>
                <a:cxn ang="0">
                  <a:pos x="T4" y="T5"/>
                </a:cxn>
                <a:cxn ang="0">
                  <a:pos x="T6" y="T7"/>
                </a:cxn>
                <a:cxn ang="0">
                  <a:pos x="T8" y="T9"/>
                </a:cxn>
              </a:cxnLst>
              <a:rect l="0" t="0" r="r" b="b"/>
              <a:pathLst>
                <a:path w="4799" h="4799">
                  <a:moveTo>
                    <a:pt x="0" y="0"/>
                  </a:moveTo>
                  <a:lnTo>
                    <a:pt x="0" y="0"/>
                  </a:lnTo>
                  <a:lnTo>
                    <a:pt x="4799" y="0"/>
                  </a:lnTo>
                  <a:lnTo>
                    <a:pt x="4799" y="4799"/>
                  </a:lnTo>
                  <a:cubicBezTo>
                    <a:pt x="2149" y="4799"/>
                    <a:pt x="0" y="2649"/>
                    <a:pt x="0" y="0"/>
                  </a:cubicBezTo>
                  <a:close/>
                </a:path>
              </a:pathLst>
            </a:custGeom>
            <a:solidFill>
              <a:srgbClr val="54135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3451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Student events and representation</a:t>
            </a:r>
          </a:p>
        </p:txBody>
      </p:sp>
    </p:spTree>
    <p:extLst>
      <p:ext uri="{BB962C8B-B14F-4D97-AF65-F5344CB8AC3E}">
        <p14:creationId xmlns:p14="http://schemas.microsoft.com/office/powerpoint/2010/main" val="168700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anchor="t">
            <a:normAutofit/>
          </a:bodyPr>
          <a:lstStyle/>
          <a:p>
            <a:r>
              <a:rPr lang="en-US"/>
              <a:t>Events</a:t>
            </a:r>
          </a:p>
        </p:txBody>
      </p:sp>
      <p:sp>
        <p:nvSpPr>
          <p:cNvPr id="6" name="Content Placeholder 2">
            <a:extLst>
              <a:ext uri="{FF2B5EF4-FFF2-40B4-BE49-F238E27FC236}">
                <a16:creationId xmlns:a16="http://schemas.microsoft.com/office/drawing/2014/main" id="{DF3EE711-579F-287D-026C-9D0A64BC216E}"/>
              </a:ext>
            </a:extLst>
          </p:cNvPr>
          <p:cNvSpPr txBox="1">
            <a:spLocks/>
          </p:cNvSpPr>
          <p:nvPr/>
        </p:nvSpPr>
        <p:spPr>
          <a:xfrm>
            <a:off x="554746" y="992484"/>
            <a:ext cx="7999934"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800" i="0" u="none" strike="noStrike" kern="1200" cap="none" spc="0" normalizeH="0" baseline="0" noProof="0" dirty="0">
                <a:ln>
                  <a:noFill/>
                </a:ln>
                <a:solidFill>
                  <a:srgbClr val="002A41"/>
                </a:solidFill>
                <a:effectLst/>
                <a:uLnTx/>
                <a:uFillTx/>
                <a:latin typeface="Arial"/>
                <a:ea typeface="+mn-ea"/>
                <a:cs typeface="Arial"/>
              </a:rPr>
              <a:t>The University coordinates a number of relevant events for Common Awards students to get involved in. </a:t>
            </a:r>
          </a:p>
          <a:p>
            <a:pPr marL="0" marR="0" lvl="1" indent="0" algn="just" defTabSz="457200" rtl="0" eaLnBrk="1" fontAlgn="auto" latinLnBrk="0" hangingPunct="1">
              <a:lnSpc>
                <a:spcPct val="100000"/>
              </a:lnSpc>
              <a:spcBef>
                <a:spcPts val="800"/>
              </a:spcBef>
              <a:spcAft>
                <a:spcPts val="0"/>
              </a:spcAft>
              <a:buClr>
                <a:srgbClr val="68246D"/>
              </a:buClr>
              <a:buSzTx/>
              <a:buFont typeface="Arial"/>
              <a:buNone/>
              <a:tabLst/>
              <a:defRPr/>
            </a:pPr>
            <a:r>
              <a:rPr kumimoji="0" lang="en-GB" sz="1800" i="0" u="none" strike="noStrike" kern="1200" cap="none" spc="0" normalizeH="0" baseline="0" noProof="0" dirty="0">
                <a:ln>
                  <a:noFill/>
                </a:ln>
                <a:solidFill>
                  <a:srgbClr val="002A41"/>
                </a:solidFill>
                <a:effectLst/>
                <a:uLnTx/>
                <a:uFillTx/>
                <a:latin typeface="Arial"/>
                <a:ea typeface="+mn-ea"/>
                <a:cs typeface="Arial"/>
              </a:rPr>
              <a:t>The University’s </a:t>
            </a:r>
            <a:r>
              <a:rPr kumimoji="0" lang="en-GB" sz="1800" b="1" i="0" u="none" strike="noStrike" kern="1200" cap="none" spc="0" normalizeH="0" baseline="0" noProof="0" dirty="0">
                <a:ln>
                  <a:noFill/>
                </a:ln>
                <a:solidFill>
                  <a:srgbClr val="AF0822"/>
                </a:solidFill>
                <a:effectLst/>
                <a:uLnTx/>
                <a:uFillTx/>
                <a:latin typeface="Arial"/>
                <a:ea typeface="+mn-ea"/>
                <a:cs typeface="Arial"/>
                <a:hlinkClick r:id="rId2">
                  <a:extLst>
                    <a:ext uri="{A12FA001-AC4F-418D-AE19-62706E023703}">
                      <ahyp:hlinkClr xmlns:ahyp="http://schemas.microsoft.com/office/drawing/2018/hyperlinkcolor" val="tx"/>
                    </a:ext>
                  </a:extLst>
                </a:hlinkClick>
              </a:rPr>
              <a:t>dedicated webpage</a:t>
            </a:r>
            <a:r>
              <a:rPr kumimoji="0" lang="en-GB" sz="1800" b="1" i="0" u="none" strike="noStrike" kern="1200" cap="none" spc="0" normalizeH="0" baseline="0" noProof="0" dirty="0">
                <a:ln>
                  <a:noFill/>
                </a:ln>
                <a:solidFill>
                  <a:srgbClr val="AF0822"/>
                </a:solidFill>
                <a:effectLst/>
                <a:uLnTx/>
                <a:uFillTx/>
                <a:latin typeface="Arial"/>
                <a:ea typeface="+mn-ea"/>
                <a:cs typeface="Arial"/>
              </a:rPr>
              <a:t> </a:t>
            </a:r>
            <a:r>
              <a:rPr kumimoji="0" lang="en-GB" sz="1800" i="0" u="none" strike="noStrike" kern="1200" cap="none" spc="0" normalizeH="0" baseline="0" noProof="0" dirty="0">
                <a:ln>
                  <a:noFill/>
                </a:ln>
                <a:solidFill>
                  <a:srgbClr val="002A41"/>
                </a:solidFill>
                <a:effectLst/>
                <a:uLnTx/>
                <a:uFillTx/>
                <a:latin typeface="Arial"/>
                <a:ea typeface="+mn-ea"/>
                <a:cs typeface="Arial"/>
              </a:rPr>
              <a:t>provides information on upcoming Common Awards events open to Common Awards staff and students. Details of these events and how to book your place are shared with key staff contacts at your TEI as soon as they are released, so look out for email updates from your TEI throughout the academic year!</a:t>
            </a:r>
          </a:p>
        </p:txBody>
      </p:sp>
    </p:spTree>
    <p:extLst>
      <p:ext uri="{BB962C8B-B14F-4D97-AF65-F5344CB8AC3E}">
        <p14:creationId xmlns:p14="http://schemas.microsoft.com/office/powerpoint/2010/main" val="2595003308"/>
      </p:ext>
    </p:extLst>
  </p:cSld>
  <p:clrMapOvr>
    <a:masterClrMapping/>
  </p:clrMapOvr>
</p:sld>
</file>

<file path=ppt/theme/theme1.xml><?xml version="1.0" encoding="utf-8"?>
<a:theme xmlns:a="http://schemas.openxmlformats.org/drawingml/2006/main" name="Office Theme">
  <a:themeElements>
    <a:clrScheme name="Durham University">
      <a:dk1>
        <a:srgbClr val="002A41"/>
      </a:dk1>
      <a:lt1>
        <a:sysClr val="window" lastClr="FFFFFF"/>
      </a:lt1>
      <a:dk2>
        <a:srgbClr val="54145A"/>
      </a:dk2>
      <a:lt2>
        <a:srgbClr val="CBA8B1"/>
      </a:lt2>
      <a:accent1>
        <a:srgbClr val="00AEEF"/>
      </a:accent1>
      <a:accent2>
        <a:srgbClr val="A5C8D0"/>
      </a:accent2>
      <a:accent3>
        <a:srgbClr val="AFA961"/>
      </a:accent3>
      <a:accent4>
        <a:srgbClr val="B3BDB1"/>
      </a:accent4>
      <a:accent5>
        <a:srgbClr val="FFD53A"/>
      </a:accent5>
      <a:accent6>
        <a:srgbClr val="DACDA2"/>
      </a:accent6>
      <a:hlink>
        <a:srgbClr val="BE1E2D"/>
      </a:hlink>
      <a:folHlink>
        <a:srgbClr val="B6AA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urham University_powerpoint 29.08.19 FINAL.potx" id="{15F0B36B-451E-467F-AC1D-6B634029385F}" vid="{75B5DF01-1AD8-4B24-959A-92377C0E2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Durham University_powerpoint 29.08.19 FINAL</Template>
  <TotalTime>243</TotalTime>
  <Words>4387</Words>
  <Application>Microsoft Office PowerPoint</Application>
  <PresentationFormat>On-screen Show (16:9)</PresentationFormat>
  <Paragraphs>183</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Lucida Grande</vt:lpstr>
      <vt:lpstr>Office Theme</vt:lpstr>
      <vt:lpstr>Welcome to Durham University</vt:lpstr>
      <vt:lpstr>Contents</vt:lpstr>
      <vt:lpstr>The Common Awards partnership</vt:lpstr>
      <vt:lpstr>Welcome to Durham University</vt:lpstr>
      <vt:lpstr>The Common Awards Framework</vt:lpstr>
      <vt:lpstr>PowerPoint Presentation</vt:lpstr>
      <vt:lpstr>Benefits</vt:lpstr>
      <vt:lpstr>Student events and representation</vt:lpstr>
      <vt:lpstr>Events</vt:lpstr>
      <vt:lpstr>Student representation</vt:lpstr>
      <vt:lpstr>PowerPoint Presentation</vt:lpstr>
      <vt:lpstr>PowerPoint Presentation</vt:lpstr>
      <vt:lpstr>PowerPoint Presentation</vt:lpstr>
      <vt:lpstr>Your University student record</vt:lpstr>
      <vt:lpstr>Your Banner record</vt:lpstr>
      <vt:lpstr>Boards of Examiners</vt:lpstr>
      <vt:lpstr>Graduation and award documentation</vt:lpstr>
      <vt:lpstr>Graduation (Congregation)</vt:lpstr>
      <vt:lpstr>PowerPoint Presentation</vt:lpstr>
      <vt:lpstr>PowerPoint Presentation</vt:lpstr>
      <vt:lpstr>PowerPoint Presentation</vt:lpstr>
      <vt:lpstr>Degree Documentation</vt:lpstr>
      <vt:lpstr>PowerPoint Presentation</vt:lpstr>
      <vt:lpstr>Access to resources</vt:lpstr>
      <vt:lpstr>Common Awards Hub</vt:lpstr>
      <vt:lpstr>Durham University Resources</vt:lpstr>
      <vt:lpstr>Disability and Financial Support</vt:lpstr>
      <vt:lpstr>Disability Support</vt:lpstr>
      <vt:lpstr>PowerPoint Presentation</vt:lpstr>
      <vt:lpstr>PowerPoint Presentation</vt:lpstr>
      <vt:lpstr>PowerPoint Presentation</vt:lpstr>
      <vt:lpstr>Financial Support</vt:lpstr>
      <vt:lpstr>Absence, Illness and Other Adverse Circumstances</vt:lpstr>
      <vt:lpstr>Absence, Illness or Other Adverse Circumstances</vt:lpstr>
      <vt:lpstr>University Campus Cards / TOTUM Cards</vt:lpstr>
      <vt:lpstr>University Campus Cards</vt:lpstr>
      <vt:lpstr>TOTUM Cards</vt:lpstr>
      <vt:lpstr>Appeals and Complaints</vt:lpstr>
      <vt:lpstr>Appeals and Complaints</vt:lpstr>
      <vt:lpstr>Contact Information</vt:lpstr>
      <vt:lpstr>Contact Information for Students</vt:lpstr>
      <vt:lpstr>PowerPoint Presentation</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DAWSON, STEPH</dc:creator>
  <cp:lastModifiedBy>HARRINGTON, EMMA C.</cp:lastModifiedBy>
  <cp:revision>9</cp:revision>
  <dcterms:created xsi:type="dcterms:W3CDTF">2019-09-04T13:17:49Z</dcterms:created>
  <dcterms:modified xsi:type="dcterms:W3CDTF">2024-07-19T16:23:12Z</dcterms:modified>
</cp:coreProperties>
</file>